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8" r:id="rId3"/>
    <p:sldId id="267" r:id="rId4"/>
    <p:sldId id="266" r:id="rId5"/>
    <p:sldId id="265" r:id="rId6"/>
    <p:sldId id="264" r:id="rId7"/>
    <p:sldId id="263" r:id="rId8"/>
    <p:sldId id="262" r:id="rId9"/>
    <p:sldId id="261" r:id="rId10"/>
    <p:sldId id="260" r:id="rId11"/>
    <p:sldId id="259" r:id="rId12"/>
    <p:sldId id="258"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40F52-85B3-1107-49F8-23E100E87E9D}" v="34" dt="2023-10-01T00:36:44.755"/>
    <p1510:client id="{B01A3ECF-DB53-C4C7-56EB-3CA8F89DDA91}" v="40" dt="2023-10-01T00:50:47.651"/>
    <p1510:client id="{FFC17258-F2BB-4C02-B75B-C424BC570226}" v="120" dt="2023-10-01T00:27:13.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840" autoAdjust="0"/>
  </p:normalViewPr>
  <p:slideViewPr>
    <p:cSldViewPr snapToGrid="0">
      <p:cViewPr>
        <p:scale>
          <a:sx n="52" d="100"/>
          <a:sy n="52" d="100"/>
        </p:scale>
        <p:origin x="2872"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928C5-CF42-4C7E-A4B8-4D0EBB3D4AD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3B29B0D-6C29-43C2-B327-8AEEC2E875B4}">
      <dgm:prSet/>
      <dgm:spPr/>
      <dgm:t>
        <a:bodyPr/>
        <a:lstStyle/>
        <a:p>
          <a:pPr>
            <a:lnSpc>
              <a:spcPct val="100000"/>
            </a:lnSpc>
          </a:pPr>
          <a:r>
            <a:rPr lang="en-US"/>
            <a:t>Project management is essential to organizations, ensuring project success. </a:t>
          </a:r>
        </a:p>
      </dgm:t>
    </dgm:pt>
    <dgm:pt modelId="{9CE02BDE-DE89-48B6-98CF-8B79B36775F4}" type="parTrans" cxnId="{692A1064-F90B-4ABC-9F4C-DDA499E4A26C}">
      <dgm:prSet/>
      <dgm:spPr/>
      <dgm:t>
        <a:bodyPr/>
        <a:lstStyle/>
        <a:p>
          <a:endParaRPr lang="en-US"/>
        </a:p>
      </dgm:t>
    </dgm:pt>
    <dgm:pt modelId="{FAE45C58-A333-40F7-BED4-1B5E70CBE7B9}" type="sibTrans" cxnId="{692A1064-F90B-4ABC-9F4C-DDA499E4A26C}">
      <dgm:prSet/>
      <dgm:spPr/>
      <dgm:t>
        <a:bodyPr/>
        <a:lstStyle/>
        <a:p>
          <a:endParaRPr lang="en-US"/>
        </a:p>
      </dgm:t>
    </dgm:pt>
    <dgm:pt modelId="{07DECFA9-5CCD-43D2-9E00-D2A71B88CA3B}">
      <dgm:prSet/>
      <dgm:spPr/>
      <dgm:t>
        <a:bodyPr/>
        <a:lstStyle/>
        <a:p>
          <a:pPr>
            <a:lnSpc>
              <a:spcPct val="100000"/>
            </a:lnSpc>
          </a:pPr>
          <a:r>
            <a:rPr lang="en-US"/>
            <a:t>High project failure rates are due to delays, overruns and stakeholder dissatisfaction. </a:t>
          </a:r>
        </a:p>
      </dgm:t>
    </dgm:pt>
    <dgm:pt modelId="{261F183F-2782-415D-B3E1-CF2A3DABB4B9}" type="parTrans" cxnId="{018E2887-D820-4EF2-9626-6E84A91B1239}">
      <dgm:prSet/>
      <dgm:spPr/>
      <dgm:t>
        <a:bodyPr/>
        <a:lstStyle/>
        <a:p>
          <a:endParaRPr lang="en-US"/>
        </a:p>
      </dgm:t>
    </dgm:pt>
    <dgm:pt modelId="{53F4D16F-5CF5-428D-A7F5-F0B3B5917368}" type="sibTrans" cxnId="{018E2887-D820-4EF2-9626-6E84A91B1239}">
      <dgm:prSet/>
      <dgm:spPr/>
      <dgm:t>
        <a:bodyPr/>
        <a:lstStyle/>
        <a:p>
          <a:endParaRPr lang="en-US"/>
        </a:p>
      </dgm:t>
    </dgm:pt>
    <dgm:pt modelId="{2806C4BC-CC1D-4583-8AB3-760A0BAE34DB}">
      <dgm:prSet/>
      <dgm:spPr/>
      <dgm:t>
        <a:bodyPr/>
        <a:lstStyle/>
        <a:p>
          <a:pPr>
            <a:lnSpc>
              <a:spcPct val="100000"/>
            </a:lnSpc>
          </a:pPr>
          <a:r>
            <a:rPr lang="en-US"/>
            <a:t>Traditional methods don't adequately cater for today's complex projects.</a:t>
          </a:r>
        </a:p>
      </dgm:t>
    </dgm:pt>
    <dgm:pt modelId="{58F1CB38-A886-4551-9C5C-E28A84E6BA04}" type="parTrans" cxnId="{B46FFFCC-F3B1-4D5D-9EF7-6D4AEF3D17A6}">
      <dgm:prSet/>
      <dgm:spPr/>
      <dgm:t>
        <a:bodyPr/>
        <a:lstStyle/>
        <a:p>
          <a:endParaRPr lang="en-US"/>
        </a:p>
      </dgm:t>
    </dgm:pt>
    <dgm:pt modelId="{9901322C-E66F-49CD-8111-5BC6EE1F8AD4}" type="sibTrans" cxnId="{B46FFFCC-F3B1-4D5D-9EF7-6D4AEF3D17A6}">
      <dgm:prSet/>
      <dgm:spPr/>
      <dgm:t>
        <a:bodyPr/>
        <a:lstStyle/>
        <a:p>
          <a:endParaRPr lang="en-US"/>
        </a:p>
      </dgm:t>
    </dgm:pt>
    <dgm:pt modelId="{D3085D42-7F57-4A3E-B2A5-8D6FA5418F76}">
      <dgm:prSet/>
      <dgm:spPr/>
      <dgm:t>
        <a:bodyPr/>
        <a:lstStyle/>
        <a:p>
          <a:pPr>
            <a:lnSpc>
              <a:spcPct val="100000"/>
            </a:lnSpc>
          </a:pPr>
          <a:r>
            <a:rPr lang="en-US"/>
            <a:t>Artificial Intelligence (AI) has become a cornerstone of Industrial Revolution 4.0, offering tools for decision-making, resource allocation and risk prediction.</a:t>
          </a:r>
        </a:p>
      </dgm:t>
    </dgm:pt>
    <dgm:pt modelId="{3A1ECE1A-ACC4-4B3C-BAB0-121C8CC3C8A7}" type="parTrans" cxnId="{659D6AFF-D8EF-4290-8CD0-C4E63B755E68}">
      <dgm:prSet/>
      <dgm:spPr/>
      <dgm:t>
        <a:bodyPr/>
        <a:lstStyle/>
        <a:p>
          <a:endParaRPr lang="en-US"/>
        </a:p>
      </dgm:t>
    </dgm:pt>
    <dgm:pt modelId="{D9FDF75B-7844-495F-A94E-1F2210CFA3D5}" type="sibTrans" cxnId="{659D6AFF-D8EF-4290-8CD0-C4E63B755E68}">
      <dgm:prSet/>
      <dgm:spPr/>
      <dgm:t>
        <a:bodyPr/>
        <a:lstStyle/>
        <a:p>
          <a:endParaRPr lang="en-US"/>
        </a:p>
      </dgm:t>
    </dgm:pt>
    <dgm:pt modelId="{5B063872-1DB5-46D2-9B4B-5266A97AF40E}">
      <dgm:prSet/>
      <dgm:spPr/>
      <dgm:t>
        <a:bodyPr/>
        <a:lstStyle/>
        <a:p>
          <a:pPr>
            <a:lnSpc>
              <a:spcPct val="100000"/>
            </a:lnSpc>
          </a:pPr>
          <a:r>
            <a:rPr lang="en-US"/>
            <a:t>Integrating AI is becoming an increasing focus to increase project success and efficiency.</a:t>
          </a:r>
        </a:p>
      </dgm:t>
    </dgm:pt>
    <dgm:pt modelId="{63DCD296-D6D6-4C64-A2EE-637C12818FF2}" type="parTrans" cxnId="{EEDEE653-F272-4B30-88DC-E098EF0433EF}">
      <dgm:prSet/>
      <dgm:spPr/>
      <dgm:t>
        <a:bodyPr/>
        <a:lstStyle/>
        <a:p>
          <a:endParaRPr lang="en-US"/>
        </a:p>
      </dgm:t>
    </dgm:pt>
    <dgm:pt modelId="{F4E8F436-064A-49BE-BDA1-08963C660B6C}" type="sibTrans" cxnId="{EEDEE653-F272-4B30-88DC-E098EF0433EF}">
      <dgm:prSet/>
      <dgm:spPr/>
      <dgm:t>
        <a:bodyPr/>
        <a:lstStyle/>
        <a:p>
          <a:endParaRPr lang="en-US"/>
        </a:p>
      </dgm:t>
    </dgm:pt>
    <dgm:pt modelId="{98BDFAF0-BFEA-4C0B-8537-2C7278FBF3FC}" type="pres">
      <dgm:prSet presAssocID="{3C6928C5-CF42-4C7E-A4B8-4D0EBB3D4AD9}" presName="root" presStyleCnt="0">
        <dgm:presLayoutVars>
          <dgm:dir/>
          <dgm:resizeHandles val="exact"/>
        </dgm:presLayoutVars>
      </dgm:prSet>
      <dgm:spPr/>
    </dgm:pt>
    <dgm:pt modelId="{170FB0FF-94B9-4181-81AA-EB84447A2041}" type="pres">
      <dgm:prSet presAssocID="{83B29B0D-6C29-43C2-B327-8AEEC2E875B4}" presName="compNode" presStyleCnt="0"/>
      <dgm:spPr/>
    </dgm:pt>
    <dgm:pt modelId="{FB8BFE2C-B99B-43F7-8250-0EFAA443EABB}" type="pres">
      <dgm:prSet presAssocID="{83B29B0D-6C29-43C2-B327-8AEEC2E875B4}" presName="bgRect" presStyleLbl="bgShp" presStyleIdx="0" presStyleCnt="5"/>
      <dgm:spPr/>
    </dgm:pt>
    <dgm:pt modelId="{289B968D-F609-4557-A4EB-00CD5D35E405}" type="pres">
      <dgm:prSet presAssocID="{83B29B0D-6C29-43C2-B327-8AEEC2E875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B2278A0C-22B5-494D-8333-E24DB36C581F}" type="pres">
      <dgm:prSet presAssocID="{83B29B0D-6C29-43C2-B327-8AEEC2E875B4}" presName="spaceRect" presStyleCnt="0"/>
      <dgm:spPr/>
    </dgm:pt>
    <dgm:pt modelId="{827716EA-7190-4B2A-A693-639EC975091D}" type="pres">
      <dgm:prSet presAssocID="{83B29B0D-6C29-43C2-B327-8AEEC2E875B4}" presName="parTx" presStyleLbl="revTx" presStyleIdx="0" presStyleCnt="5">
        <dgm:presLayoutVars>
          <dgm:chMax val="0"/>
          <dgm:chPref val="0"/>
        </dgm:presLayoutVars>
      </dgm:prSet>
      <dgm:spPr/>
    </dgm:pt>
    <dgm:pt modelId="{379C55BD-5925-4EAC-8A37-C6EE3D6A2A39}" type="pres">
      <dgm:prSet presAssocID="{FAE45C58-A333-40F7-BED4-1B5E70CBE7B9}" presName="sibTrans" presStyleCnt="0"/>
      <dgm:spPr/>
    </dgm:pt>
    <dgm:pt modelId="{C53C92D8-B25D-46DE-AC1D-81A3B9FE5BBE}" type="pres">
      <dgm:prSet presAssocID="{07DECFA9-5CCD-43D2-9E00-D2A71B88CA3B}" presName="compNode" presStyleCnt="0"/>
      <dgm:spPr/>
    </dgm:pt>
    <dgm:pt modelId="{72495CD5-1358-44A7-AB59-DE9C749BCD80}" type="pres">
      <dgm:prSet presAssocID="{07DECFA9-5CCD-43D2-9E00-D2A71B88CA3B}" presName="bgRect" presStyleLbl="bgShp" presStyleIdx="1" presStyleCnt="5"/>
      <dgm:spPr/>
    </dgm:pt>
    <dgm:pt modelId="{C63931C6-65C0-4470-9B57-62CFD1CB964C}" type="pres">
      <dgm:prSet presAssocID="{07DECFA9-5CCD-43D2-9E00-D2A71B88CA3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41BF6F82-DA3C-464E-A2D9-53F07F4B60B2}" type="pres">
      <dgm:prSet presAssocID="{07DECFA9-5CCD-43D2-9E00-D2A71B88CA3B}" presName="spaceRect" presStyleCnt="0"/>
      <dgm:spPr/>
    </dgm:pt>
    <dgm:pt modelId="{63F38CB7-B646-40E2-9B8D-35549A83C1E1}" type="pres">
      <dgm:prSet presAssocID="{07DECFA9-5CCD-43D2-9E00-D2A71B88CA3B}" presName="parTx" presStyleLbl="revTx" presStyleIdx="1" presStyleCnt="5">
        <dgm:presLayoutVars>
          <dgm:chMax val="0"/>
          <dgm:chPref val="0"/>
        </dgm:presLayoutVars>
      </dgm:prSet>
      <dgm:spPr/>
    </dgm:pt>
    <dgm:pt modelId="{0FC50502-D022-463C-9CF7-38AC57897450}" type="pres">
      <dgm:prSet presAssocID="{53F4D16F-5CF5-428D-A7F5-F0B3B5917368}" presName="sibTrans" presStyleCnt="0"/>
      <dgm:spPr/>
    </dgm:pt>
    <dgm:pt modelId="{BD2AAE50-5C7B-4C0E-AAFB-ABA346090B9E}" type="pres">
      <dgm:prSet presAssocID="{2806C4BC-CC1D-4583-8AB3-760A0BAE34DB}" presName="compNode" presStyleCnt="0"/>
      <dgm:spPr/>
    </dgm:pt>
    <dgm:pt modelId="{26E2592F-3732-45A3-A8B2-AA6A64337779}" type="pres">
      <dgm:prSet presAssocID="{2806C4BC-CC1D-4583-8AB3-760A0BAE34DB}" presName="bgRect" presStyleLbl="bgShp" presStyleIdx="2" presStyleCnt="5"/>
      <dgm:spPr/>
    </dgm:pt>
    <dgm:pt modelId="{CCA7513D-5595-4FBF-8208-FBB51DF42CE3}" type="pres">
      <dgm:prSet presAssocID="{2806C4BC-CC1D-4583-8AB3-760A0BAE34D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eb Design"/>
        </a:ext>
      </dgm:extLst>
    </dgm:pt>
    <dgm:pt modelId="{B237A3CD-3A8E-4024-A2E8-84B4CCF3D1BF}" type="pres">
      <dgm:prSet presAssocID="{2806C4BC-CC1D-4583-8AB3-760A0BAE34DB}" presName="spaceRect" presStyleCnt="0"/>
      <dgm:spPr/>
    </dgm:pt>
    <dgm:pt modelId="{37D5E2B5-FD0C-4126-854B-A64B4F2ECD77}" type="pres">
      <dgm:prSet presAssocID="{2806C4BC-CC1D-4583-8AB3-760A0BAE34DB}" presName="parTx" presStyleLbl="revTx" presStyleIdx="2" presStyleCnt="5">
        <dgm:presLayoutVars>
          <dgm:chMax val="0"/>
          <dgm:chPref val="0"/>
        </dgm:presLayoutVars>
      </dgm:prSet>
      <dgm:spPr/>
    </dgm:pt>
    <dgm:pt modelId="{9996A013-7E6B-45A1-9FFA-F9F4FD68B982}" type="pres">
      <dgm:prSet presAssocID="{9901322C-E66F-49CD-8111-5BC6EE1F8AD4}" presName="sibTrans" presStyleCnt="0"/>
      <dgm:spPr/>
    </dgm:pt>
    <dgm:pt modelId="{63CE7467-08BB-4FE8-BC00-D2F5560D6506}" type="pres">
      <dgm:prSet presAssocID="{D3085D42-7F57-4A3E-B2A5-8D6FA5418F76}" presName="compNode" presStyleCnt="0"/>
      <dgm:spPr/>
    </dgm:pt>
    <dgm:pt modelId="{B5D8E4D8-C048-4021-98DD-F4C64AEFC6C6}" type="pres">
      <dgm:prSet presAssocID="{D3085D42-7F57-4A3E-B2A5-8D6FA5418F76}" presName="bgRect" presStyleLbl="bgShp" presStyleIdx="3" presStyleCnt="5"/>
      <dgm:spPr/>
    </dgm:pt>
    <dgm:pt modelId="{9BBF324A-6086-4878-93CC-2C6E43B59526}" type="pres">
      <dgm:prSet presAssocID="{D3085D42-7F57-4A3E-B2A5-8D6FA5418F7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obot"/>
        </a:ext>
      </dgm:extLst>
    </dgm:pt>
    <dgm:pt modelId="{26EF2A22-5938-4201-8A50-F57302ED8E76}" type="pres">
      <dgm:prSet presAssocID="{D3085D42-7F57-4A3E-B2A5-8D6FA5418F76}" presName="spaceRect" presStyleCnt="0"/>
      <dgm:spPr/>
    </dgm:pt>
    <dgm:pt modelId="{25A01457-F3E4-49F3-A2F8-4E8B9FAD16DF}" type="pres">
      <dgm:prSet presAssocID="{D3085D42-7F57-4A3E-B2A5-8D6FA5418F76}" presName="parTx" presStyleLbl="revTx" presStyleIdx="3" presStyleCnt="5">
        <dgm:presLayoutVars>
          <dgm:chMax val="0"/>
          <dgm:chPref val="0"/>
        </dgm:presLayoutVars>
      </dgm:prSet>
      <dgm:spPr/>
    </dgm:pt>
    <dgm:pt modelId="{870AC6A6-4A08-498A-AC36-EF3880006E83}" type="pres">
      <dgm:prSet presAssocID="{D9FDF75B-7844-495F-A94E-1F2210CFA3D5}" presName="sibTrans" presStyleCnt="0"/>
      <dgm:spPr/>
    </dgm:pt>
    <dgm:pt modelId="{13A5D990-5DB2-4EA2-A45A-95BAE6C8142F}" type="pres">
      <dgm:prSet presAssocID="{5B063872-1DB5-46D2-9B4B-5266A97AF40E}" presName="compNode" presStyleCnt="0"/>
      <dgm:spPr/>
    </dgm:pt>
    <dgm:pt modelId="{E9878C80-94C3-42B3-8AC6-ED3DBD73DEFE}" type="pres">
      <dgm:prSet presAssocID="{5B063872-1DB5-46D2-9B4B-5266A97AF40E}" presName="bgRect" presStyleLbl="bgShp" presStyleIdx="4" presStyleCnt="5"/>
      <dgm:spPr/>
    </dgm:pt>
    <dgm:pt modelId="{15AAAD22-28F6-4005-A139-A87FB5E952DC}" type="pres">
      <dgm:prSet presAssocID="{5B063872-1DB5-46D2-9B4B-5266A97AF40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27961FF1-50C3-4389-BEDF-77A156B8AA3C}" type="pres">
      <dgm:prSet presAssocID="{5B063872-1DB5-46D2-9B4B-5266A97AF40E}" presName="spaceRect" presStyleCnt="0"/>
      <dgm:spPr/>
    </dgm:pt>
    <dgm:pt modelId="{77964650-F8F1-4523-BBBA-F99B3AB0AE88}" type="pres">
      <dgm:prSet presAssocID="{5B063872-1DB5-46D2-9B4B-5266A97AF40E}" presName="parTx" presStyleLbl="revTx" presStyleIdx="4" presStyleCnt="5">
        <dgm:presLayoutVars>
          <dgm:chMax val="0"/>
          <dgm:chPref val="0"/>
        </dgm:presLayoutVars>
      </dgm:prSet>
      <dgm:spPr/>
    </dgm:pt>
  </dgm:ptLst>
  <dgm:cxnLst>
    <dgm:cxn modelId="{57FAAF0B-09B3-4A14-B9C2-D25E457BBFA4}" type="presOf" srcId="{07DECFA9-5CCD-43D2-9E00-D2A71B88CA3B}" destId="{63F38CB7-B646-40E2-9B8D-35549A83C1E1}" srcOrd="0" destOrd="0" presId="urn:microsoft.com/office/officeart/2018/2/layout/IconVerticalSolidList"/>
    <dgm:cxn modelId="{D282C232-E292-4EF5-9CFF-D9E8DED189B9}" type="presOf" srcId="{83B29B0D-6C29-43C2-B327-8AEEC2E875B4}" destId="{827716EA-7190-4B2A-A693-639EC975091D}" srcOrd="0" destOrd="0" presId="urn:microsoft.com/office/officeart/2018/2/layout/IconVerticalSolidList"/>
    <dgm:cxn modelId="{35B3BC3A-D7F8-4A74-91BB-AF8DB79484AA}" type="presOf" srcId="{2806C4BC-CC1D-4583-8AB3-760A0BAE34DB}" destId="{37D5E2B5-FD0C-4126-854B-A64B4F2ECD77}" srcOrd="0" destOrd="0" presId="urn:microsoft.com/office/officeart/2018/2/layout/IconVerticalSolidList"/>
    <dgm:cxn modelId="{DC5E173B-E42E-42E2-B127-A02AC3A2F3B8}" type="presOf" srcId="{5B063872-1DB5-46D2-9B4B-5266A97AF40E}" destId="{77964650-F8F1-4523-BBBA-F99B3AB0AE88}" srcOrd="0" destOrd="0" presId="urn:microsoft.com/office/officeart/2018/2/layout/IconVerticalSolidList"/>
    <dgm:cxn modelId="{EEDEE653-F272-4B30-88DC-E098EF0433EF}" srcId="{3C6928C5-CF42-4C7E-A4B8-4D0EBB3D4AD9}" destId="{5B063872-1DB5-46D2-9B4B-5266A97AF40E}" srcOrd="4" destOrd="0" parTransId="{63DCD296-D6D6-4C64-A2EE-637C12818FF2}" sibTransId="{F4E8F436-064A-49BE-BDA1-08963C660B6C}"/>
    <dgm:cxn modelId="{10559B62-20F3-4301-A8A3-93ED1F93A050}" type="presOf" srcId="{3C6928C5-CF42-4C7E-A4B8-4D0EBB3D4AD9}" destId="{98BDFAF0-BFEA-4C0B-8537-2C7278FBF3FC}" srcOrd="0" destOrd="0" presId="urn:microsoft.com/office/officeart/2018/2/layout/IconVerticalSolidList"/>
    <dgm:cxn modelId="{692A1064-F90B-4ABC-9F4C-DDA499E4A26C}" srcId="{3C6928C5-CF42-4C7E-A4B8-4D0EBB3D4AD9}" destId="{83B29B0D-6C29-43C2-B327-8AEEC2E875B4}" srcOrd="0" destOrd="0" parTransId="{9CE02BDE-DE89-48B6-98CF-8B79B36775F4}" sibTransId="{FAE45C58-A333-40F7-BED4-1B5E70CBE7B9}"/>
    <dgm:cxn modelId="{018E2887-D820-4EF2-9626-6E84A91B1239}" srcId="{3C6928C5-CF42-4C7E-A4B8-4D0EBB3D4AD9}" destId="{07DECFA9-5CCD-43D2-9E00-D2A71B88CA3B}" srcOrd="1" destOrd="0" parTransId="{261F183F-2782-415D-B3E1-CF2A3DABB4B9}" sibTransId="{53F4D16F-5CF5-428D-A7F5-F0B3B5917368}"/>
    <dgm:cxn modelId="{B46FFFCC-F3B1-4D5D-9EF7-6D4AEF3D17A6}" srcId="{3C6928C5-CF42-4C7E-A4B8-4D0EBB3D4AD9}" destId="{2806C4BC-CC1D-4583-8AB3-760A0BAE34DB}" srcOrd="2" destOrd="0" parTransId="{58F1CB38-A886-4551-9C5C-E28A84E6BA04}" sibTransId="{9901322C-E66F-49CD-8111-5BC6EE1F8AD4}"/>
    <dgm:cxn modelId="{58E23CDA-6098-413E-A128-C89FCAF800A2}" type="presOf" srcId="{D3085D42-7F57-4A3E-B2A5-8D6FA5418F76}" destId="{25A01457-F3E4-49F3-A2F8-4E8B9FAD16DF}" srcOrd="0" destOrd="0" presId="urn:microsoft.com/office/officeart/2018/2/layout/IconVerticalSolidList"/>
    <dgm:cxn modelId="{659D6AFF-D8EF-4290-8CD0-C4E63B755E68}" srcId="{3C6928C5-CF42-4C7E-A4B8-4D0EBB3D4AD9}" destId="{D3085D42-7F57-4A3E-B2A5-8D6FA5418F76}" srcOrd="3" destOrd="0" parTransId="{3A1ECE1A-ACC4-4B3C-BAB0-121C8CC3C8A7}" sibTransId="{D9FDF75B-7844-495F-A94E-1F2210CFA3D5}"/>
    <dgm:cxn modelId="{BA16D7A0-2464-4AEB-A32A-EFE796C89273}" type="presParOf" srcId="{98BDFAF0-BFEA-4C0B-8537-2C7278FBF3FC}" destId="{170FB0FF-94B9-4181-81AA-EB84447A2041}" srcOrd="0" destOrd="0" presId="urn:microsoft.com/office/officeart/2018/2/layout/IconVerticalSolidList"/>
    <dgm:cxn modelId="{204660E3-5146-4F68-BD85-408B48BC70DA}" type="presParOf" srcId="{170FB0FF-94B9-4181-81AA-EB84447A2041}" destId="{FB8BFE2C-B99B-43F7-8250-0EFAA443EABB}" srcOrd="0" destOrd="0" presId="urn:microsoft.com/office/officeart/2018/2/layout/IconVerticalSolidList"/>
    <dgm:cxn modelId="{B1BFF992-0DE5-4AF5-94D6-C85D23F01569}" type="presParOf" srcId="{170FB0FF-94B9-4181-81AA-EB84447A2041}" destId="{289B968D-F609-4557-A4EB-00CD5D35E405}" srcOrd="1" destOrd="0" presId="urn:microsoft.com/office/officeart/2018/2/layout/IconVerticalSolidList"/>
    <dgm:cxn modelId="{B7607EC0-B111-4E15-9399-73A7BC4858F3}" type="presParOf" srcId="{170FB0FF-94B9-4181-81AA-EB84447A2041}" destId="{B2278A0C-22B5-494D-8333-E24DB36C581F}" srcOrd="2" destOrd="0" presId="urn:microsoft.com/office/officeart/2018/2/layout/IconVerticalSolidList"/>
    <dgm:cxn modelId="{DFF417E7-9DB0-4D62-A85A-4FBA8D2B5B99}" type="presParOf" srcId="{170FB0FF-94B9-4181-81AA-EB84447A2041}" destId="{827716EA-7190-4B2A-A693-639EC975091D}" srcOrd="3" destOrd="0" presId="urn:microsoft.com/office/officeart/2018/2/layout/IconVerticalSolidList"/>
    <dgm:cxn modelId="{769583FB-7ACF-4B12-9F49-7DC311C0399E}" type="presParOf" srcId="{98BDFAF0-BFEA-4C0B-8537-2C7278FBF3FC}" destId="{379C55BD-5925-4EAC-8A37-C6EE3D6A2A39}" srcOrd="1" destOrd="0" presId="urn:microsoft.com/office/officeart/2018/2/layout/IconVerticalSolidList"/>
    <dgm:cxn modelId="{72F1C737-8C47-4C47-9389-8AFC5F303F86}" type="presParOf" srcId="{98BDFAF0-BFEA-4C0B-8537-2C7278FBF3FC}" destId="{C53C92D8-B25D-46DE-AC1D-81A3B9FE5BBE}" srcOrd="2" destOrd="0" presId="urn:microsoft.com/office/officeart/2018/2/layout/IconVerticalSolidList"/>
    <dgm:cxn modelId="{DFA6AA86-9428-471B-91A6-C85A021C80D5}" type="presParOf" srcId="{C53C92D8-B25D-46DE-AC1D-81A3B9FE5BBE}" destId="{72495CD5-1358-44A7-AB59-DE9C749BCD80}" srcOrd="0" destOrd="0" presId="urn:microsoft.com/office/officeart/2018/2/layout/IconVerticalSolidList"/>
    <dgm:cxn modelId="{6C80A26A-BB78-4AD6-BC88-F1D6C4FA6137}" type="presParOf" srcId="{C53C92D8-B25D-46DE-AC1D-81A3B9FE5BBE}" destId="{C63931C6-65C0-4470-9B57-62CFD1CB964C}" srcOrd="1" destOrd="0" presId="urn:microsoft.com/office/officeart/2018/2/layout/IconVerticalSolidList"/>
    <dgm:cxn modelId="{A8F88F04-E379-412C-BB7B-33A5CCBF8F7D}" type="presParOf" srcId="{C53C92D8-B25D-46DE-AC1D-81A3B9FE5BBE}" destId="{41BF6F82-DA3C-464E-A2D9-53F07F4B60B2}" srcOrd="2" destOrd="0" presId="urn:microsoft.com/office/officeart/2018/2/layout/IconVerticalSolidList"/>
    <dgm:cxn modelId="{3D3338FB-6C1C-4AA7-879C-B8F272D9C837}" type="presParOf" srcId="{C53C92D8-B25D-46DE-AC1D-81A3B9FE5BBE}" destId="{63F38CB7-B646-40E2-9B8D-35549A83C1E1}" srcOrd="3" destOrd="0" presId="urn:microsoft.com/office/officeart/2018/2/layout/IconVerticalSolidList"/>
    <dgm:cxn modelId="{3ABC392A-9755-4AC3-9CA7-8D3A81782708}" type="presParOf" srcId="{98BDFAF0-BFEA-4C0B-8537-2C7278FBF3FC}" destId="{0FC50502-D022-463C-9CF7-38AC57897450}" srcOrd="3" destOrd="0" presId="urn:microsoft.com/office/officeart/2018/2/layout/IconVerticalSolidList"/>
    <dgm:cxn modelId="{AA123588-D579-4BFC-B7E6-BA791A6A6F2A}" type="presParOf" srcId="{98BDFAF0-BFEA-4C0B-8537-2C7278FBF3FC}" destId="{BD2AAE50-5C7B-4C0E-AAFB-ABA346090B9E}" srcOrd="4" destOrd="0" presId="urn:microsoft.com/office/officeart/2018/2/layout/IconVerticalSolidList"/>
    <dgm:cxn modelId="{65E09396-3749-4580-AC9E-D1700442FB6D}" type="presParOf" srcId="{BD2AAE50-5C7B-4C0E-AAFB-ABA346090B9E}" destId="{26E2592F-3732-45A3-A8B2-AA6A64337779}" srcOrd="0" destOrd="0" presId="urn:microsoft.com/office/officeart/2018/2/layout/IconVerticalSolidList"/>
    <dgm:cxn modelId="{B710C06C-B952-41F2-933F-C33D9DF5CD81}" type="presParOf" srcId="{BD2AAE50-5C7B-4C0E-AAFB-ABA346090B9E}" destId="{CCA7513D-5595-4FBF-8208-FBB51DF42CE3}" srcOrd="1" destOrd="0" presId="urn:microsoft.com/office/officeart/2018/2/layout/IconVerticalSolidList"/>
    <dgm:cxn modelId="{E7AFB648-6668-4E45-BB6D-787547AA540E}" type="presParOf" srcId="{BD2AAE50-5C7B-4C0E-AAFB-ABA346090B9E}" destId="{B237A3CD-3A8E-4024-A2E8-84B4CCF3D1BF}" srcOrd="2" destOrd="0" presId="urn:microsoft.com/office/officeart/2018/2/layout/IconVerticalSolidList"/>
    <dgm:cxn modelId="{4C304BA6-C87B-4D91-992C-80A0877632C3}" type="presParOf" srcId="{BD2AAE50-5C7B-4C0E-AAFB-ABA346090B9E}" destId="{37D5E2B5-FD0C-4126-854B-A64B4F2ECD77}" srcOrd="3" destOrd="0" presId="urn:microsoft.com/office/officeart/2018/2/layout/IconVerticalSolidList"/>
    <dgm:cxn modelId="{B2DF9A1B-80F8-4443-B14D-3BB08ED2E791}" type="presParOf" srcId="{98BDFAF0-BFEA-4C0B-8537-2C7278FBF3FC}" destId="{9996A013-7E6B-45A1-9FFA-F9F4FD68B982}" srcOrd="5" destOrd="0" presId="urn:microsoft.com/office/officeart/2018/2/layout/IconVerticalSolidList"/>
    <dgm:cxn modelId="{240ACD9D-DCC8-4450-9A5F-E1BBBA1E069B}" type="presParOf" srcId="{98BDFAF0-BFEA-4C0B-8537-2C7278FBF3FC}" destId="{63CE7467-08BB-4FE8-BC00-D2F5560D6506}" srcOrd="6" destOrd="0" presId="urn:microsoft.com/office/officeart/2018/2/layout/IconVerticalSolidList"/>
    <dgm:cxn modelId="{A7ED90F7-51F0-4530-A912-9D0FF0860F0D}" type="presParOf" srcId="{63CE7467-08BB-4FE8-BC00-D2F5560D6506}" destId="{B5D8E4D8-C048-4021-98DD-F4C64AEFC6C6}" srcOrd="0" destOrd="0" presId="urn:microsoft.com/office/officeart/2018/2/layout/IconVerticalSolidList"/>
    <dgm:cxn modelId="{37035445-58B7-41D5-A24E-C4C471E648E9}" type="presParOf" srcId="{63CE7467-08BB-4FE8-BC00-D2F5560D6506}" destId="{9BBF324A-6086-4878-93CC-2C6E43B59526}" srcOrd="1" destOrd="0" presId="urn:microsoft.com/office/officeart/2018/2/layout/IconVerticalSolidList"/>
    <dgm:cxn modelId="{8FB7FBE2-A34A-4FFD-8DEF-BFE7BEFBE723}" type="presParOf" srcId="{63CE7467-08BB-4FE8-BC00-D2F5560D6506}" destId="{26EF2A22-5938-4201-8A50-F57302ED8E76}" srcOrd="2" destOrd="0" presId="urn:microsoft.com/office/officeart/2018/2/layout/IconVerticalSolidList"/>
    <dgm:cxn modelId="{AE601A1B-1601-47E4-9595-0B115C99B756}" type="presParOf" srcId="{63CE7467-08BB-4FE8-BC00-D2F5560D6506}" destId="{25A01457-F3E4-49F3-A2F8-4E8B9FAD16DF}" srcOrd="3" destOrd="0" presId="urn:microsoft.com/office/officeart/2018/2/layout/IconVerticalSolidList"/>
    <dgm:cxn modelId="{B7B1C718-D254-41D9-AF22-68A9B92BB2B0}" type="presParOf" srcId="{98BDFAF0-BFEA-4C0B-8537-2C7278FBF3FC}" destId="{870AC6A6-4A08-498A-AC36-EF3880006E83}" srcOrd="7" destOrd="0" presId="urn:microsoft.com/office/officeart/2018/2/layout/IconVerticalSolidList"/>
    <dgm:cxn modelId="{25C1076E-0CF4-4F95-9DFE-C7E5EEBFC982}" type="presParOf" srcId="{98BDFAF0-BFEA-4C0B-8537-2C7278FBF3FC}" destId="{13A5D990-5DB2-4EA2-A45A-95BAE6C8142F}" srcOrd="8" destOrd="0" presId="urn:microsoft.com/office/officeart/2018/2/layout/IconVerticalSolidList"/>
    <dgm:cxn modelId="{8A50F371-9B65-4DD1-8636-FECEB8EA58E3}" type="presParOf" srcId="{13A5D990-5DB2-4EA2-A45A-95BAE6C8142F}" destId="{E9878C80-94C3-42B3-8AC6-ED3DBD73DEFE}" srcOrd="0" destOrd="0" presId="urn:microsoft.com/office/officeart/2018/2/layout/IconVerticalSolidList"/>
    <dgm:cxn modelId="{C32FF24B-EF24-4E55-AD99-EEC010781823}" type="presParOf" srcId="{13A5D990-5DB2-4EA2-A45A-95BAE6C8142F}" destId="{15AAAD22-28F6-4005-A139-A87FB5E952DC}" srcOrd="1" destOrd="0" presId="urn:microsoft.com/office/officeart/2018/2/layout/IconVerticalSolidList"/>
    <dgm:cxn modelId="{DE89ECA6-D8F8-4E9D-AACD-AA4C20594904}" type="presParOf" srcId="{13A5D990-5DB2-4EA2-A45A-95BAE6C8142F}" destId="{27961FF1-50C3-4389-BEDF-77A156B8AA3C}" srcOrd="2" destOrd="0" presId="urn:microsoft.com/office/officeart/2018/2/layout/IconVerticalSolidList"/>
    <dgm:cxn modelId="{BBB22EC5-79A0-48D7-9CE5-FB947700C9F6}" type="presParOf" srcId="{13A5D990-5DB2-4EA2-A45A-95BAE6C8142F}" destId="{77964650-F8F1-4523-BBBA-F99B3AB0AE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D557E-F93B-4F36-9505-A0A9935388A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F01841-8B47-4CDB-A04A-A07AF25D0BED}">
      <dgm:prSet/>
      <dgm:spPr/>
      <dgm:t>
        <a:bodyPr/>
        <a:lstStyle/>
        <a:p>
          <a:pPr>
            <a:lnSpc>
              <a:spcPct val="100000"/>
            </a:lnSpc>
          </a:pPr>
          <a:r>
            <a:rPr lang="en-US"/>
            <a:t>AI adoption into project management improves success rates but lacks established models.</a:t>
          </a:r>
        </a:p>
      </dgm:t>
    </dgm:pt>
    <dgm:pt modelId="{24C6708D-872A-441F-A5AE-4D6F1CAFA79A}" type="parTrans" cxnId="{7CD8FE2E-9813-4386-AE3F-C34FC0479459}">
      <dgm:prSet/>
      <dgm:spPr/>
      <dgm:t>
        <a:bodyPr/>
        <a:lstStyle/>
        <a:p>
          <a:endParaRPr lang="en-US"/>
        </a:p>
      </dgm:t>
    </dgm:pt>
    <dgm:pt modelId="{AFE2CCA4-CF65-4AE1-BDBF-8CD15E42E131}" type="sibTrans" cxnId="{7CD8FE2E-9813-4386-AE3F-C34FC0479459}">
      <dgm:prSet/>
      <dgm:spPr/>
      <dgm:t>
        <a:bodyPr/>
        <a:lstStyle/>
        <a:p>
          <a:endParaRPr lang="en-US"/>
        </a:p>
      </dgm:t>
    </dgm:pt>
    <dgm:pt modelId="{9D447AD5-0F70-4E8E-B8DD-4611988E4442}">
      <dgm:prSet/>
      <dgm:spPr/>
      <dgm:t>
        <a:bodyPr/>
        <a:lstStyle/>
        <a:p>
          <a:pPr>
            <a:lnSpc>
              <a:spcPct val="100000"/>
            </a:lnSpc>
          </a:pPr>
          <a:r>
            <a:rPr lang="en-US"/>
            <a:t>The absence of guidelines limits successful AI implementation within project management.</a:t>
          </a:r>
        </a:p>
      </dgm:t>
    </dgm:pt>
    <dgm:pt modelId="{813836EE-5731-47D1-B9B8-68BC4D1106FF}" type="parTrans" cxnId="{7CD705F5-ACA5-4298-80DC-03A26CD6181D}">
      <dgm:prSet/>
      <dgm:spPr/>
      <dgm:t>
        <a:bodyPr/>
        <a:lstStyle/>
        <a:p>
          <a:endParaRPr lang="en-US"/>
        </a:p>
      </dgm:t>
    </dgm:pt>
    <dgm:pt modelId="{A7845F0A-3838-428F-8CEA-FAFB9A6476DC}" type="sibTrans" cxnId="{7CD705F5-ACA5-4298-80DC-03A26CD6181D}">
      <dgm:prSet/>
      <dgm:spPr/>
      <dgm:t>
        <a:bodyPr/>
        <a:lstStyle/>
        <a:p>
          <a:endParaRPr lang="en-US"/>
        </a:p>
      </dgm:t>
    </dgm:pt>
    <dgm:pt modelId="{CE10567F-EA52-4C93-9ED1-C6E81D8AE4D5}">
      <dgm:prSet/>
      <dgm:spPr/>
      <dgm:t>
        <a:bodyPr/>
        <a:lstStyle/>
        <a:p>
          <a:pPr>
            <a:lnSpc>
              <a:spcPct val="100000"/>
            </a:lnSpc>
          </a:pPr>
          <a:r>
            <a:rPr lang="en-US"/>
            <a:t>Project management's complexity necessitates creative AI solutions.</a:t>
          </a:r>
        </a:p>
      </dgm:t>
    </dgm:pt>
    <dgm:pt modelId="{F52DAA1B-5E00-4765-BD54-505578BC0D1B}" type="parTrans" cxnId="{A3F6C8BC-95FD-4B6A-B4FB-052B451DE62B}">
      <dgm:prSet/>
      <dgm:spPr/>
      <dgm:t>
        <a:bodyPr/>
        <a:lstStyle/>
        <a:p>
          <a:endParaRPr lang="en-US"/>
        </a:p>
      </dgm:t>
    </dgm:pt>
    <dgm:pt modelId="{385A407B-0710-42B2-AF72-8AEC28E60B75}" type="sibTrans" cxnId="{A3F6C8BC-95FD-4B6A-B4FB-052B451DE62B}">
      <dgm:prSet/>
      <dgm:spPr/>
      <dgm:t>
        <a:bodyPr/>
        <a:lstStyle/>
        <a:p>
          <a:endParaRPr lang="en-US"/>
        </a:p>
      </dgm:t>
    </dgm:pt>
    <dgm:pt modelId="{EE8C63DD-A03A-47DF-B861-48363642672D}" type="pres">
      <dgm:prSet presAssocID="{A51D557E-F93B-4F36-9505-A0A9935388AF}" presName="root" presStyleCnt="0">
        <dgm:presLayoutVars>
          <dgm:dir/>
          <dgm:resizeHandles val="exact"/>
        </dgm:presLayoutVars>
      </dgm:prSet>
      <dgm:spPr/>
    </dgm:pt>
    <dgm:pt modelId="{5FF18DE2-E495-46B0-8476-EB0A6FCF94F9}" type="pres">
      <dgm:prSet presAssocID="{94F01841-8B47-4CDB-A04A-A07AF25D0BED}" presName="compNode" presStyleCnt="0"/>
      <dgm:spPr/>
    </dgm:pt>
    <dgm:pt modelId="{FE5D6241-9560-471F-BB9E-0B7BF04AA7BA}" type="pres">
      <dgm:prSet presAssocID="{94F01841-8B47-4CDB-A04A-A07AF25D0BED}" presName="bgRect" presStyleLbl="bgShp" presStyleIdx="0" presStyleCnt="3"/>
      <dgm:spPr/>
    </dgm:pt>
    <dgm:pt modelId="{67CCE2AD-15EA-4079-8A0E-BDAF0B8318D2}" type="pres">
      <dgm:prSet presAssocID="{94F01841-8B47-4CDB-A04A-A07AF25D0B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42BCEFD-54BF-4A8A-89E7-FC96850E454E}" type="pres">
      <dgm:prSet presAssocID="{94F01841-8B47-4CDB-A04A-A07AF25D0BED}" presName="spaceRect" presStyleCnt="0"/>
      <dgm:spPr/>
    </dgm:pt>
    <dgm:pt modelId="{80AA3048-9FB3-43DA-ACCE-D5875F757AB7}" type="pres">
      <dgm:prSet presAssocID="{94F01841-8B47-4CDB-A04A-A07AF25D0BED}" presName="parTx" presStyleLbl="revTx" presStyleIdx="0" presStyleCnt="3">
        <dgm:presLayoutVars>
          <dgm:chMax val="0"/>
          <dgm:chPref val="0"/>
        </dgm:presLayoutVars>
      </dgm:prSet>
      <dgm:spPr/>
    </dgm:pt>
    <dgm:pt modelId="{264B70C6-7120-4F47-AF41-C6B0A10E5B0B}" type="pres">
      <dgm:prSet presAssocID="{AFE2CCA4-CF65-4AE1-BDBF-8CD15E42E131}" presName="sibTrans" presStyleCnt="0"/>
      <dgm:spPr/>
    </dgm:pt>
    <dgm:pt modelId="{1889C884-32F0-45F3-8951-8D60D27923C9}" type="pres">
      <dgm:prSet presAssocID="{9D447AD5-0F70-4E8E-B8DD-4611988E4442}" presName="compNode" presStyleCnt="0"/>
      <dgm:spPr/>
    </dgm:pt>
    <dgm:pt modelId="{2464A033-42E5-42CC-837F-8617CBC0DC4E}" type="pres">
      <dgm:prSet presAssocID="{9D447AD5-0F70-4E8E-B8DD-4611988E4442}" presName="bgRect" presStyleLbl="bgShp" presStyleIdx="1" presStyleCnt="3"/>
      <dgm:spPr/>
    </dgm:pt>
    <dgm:pt modelId="{B0C7BACA-B6D7-40D8-9093-1DE6C3D1D1D9}" type="pres">
      <dgm:prSet presAssocID="{9D447AD5-0F70-4E8E-B8DD-4611988E44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3ED8FC2-A0F4-4DE7-9E64-1B256D4A0188}" type="pres">
      <dgm:prSet presAssocID="{9D447AD5-0F70-4E8E-B8DD-4611988E4442}" presName="spaceRect" presStyleCnt="0"/>
      <dgm:spPr/>
    </dgm:pt>
    <dgm:pt modelId="{47080D1F-BD61-40ED-8EEB-DBA3D33309DF}" type="pres">
      <dgm:prSet presAssocID="{9D447AD5-0F70-4E8E-B8DD-4611988E4442}" presName="parTx" presStyleLbl="revTx" presStyleIdx="1" presStyleCnt="3">
        <dgm:presLayoutVars>
          <dgm:chMax val="0"/>
          <dgm:chPref val="0"/>
        </dgm:presLayoutVars>
      </dgm:prSet>
      <dgm:spPr/>
    </dgm:pt>
    <dgm:pt modelId="{F25C6B49-573C-4C1A-8F94-1B8DD5870C61}" type="pres">
      <dgm:prSet presAssocID="{A7845F0A-3838-428F-8CEA-FAFB9A6476DC}" presName="sibTrans" presStyleCnt="0"/>
      <dgm:spPr/>
    </dgm:pt>
    <dgm:pt modelId="{0E86B995-D883-413F-852E-D730C4562789}" type="pres">
      <dgm:prSet presAssocID="{CE10567F-EA52-4C93-9ED1-C6E81D8AE4D5}" presName="compNode" presStyleCnt="0"/>
      <dgm:spPr/>
    </dgm:pt>
    <dgm:pt modelId="{2F0E961C-3799-489E-AD00-44F4705E1B27}" type="pres">
      <dgm:prSet presAssocID="{CE10567F-EA52-4C93-9ED1-C6E81D8AE4D5}" presName="bgRect" presStyleLbl="bgShp" presStyleIdx="2" presStyleCnt="3"/>
      <dgm:spPr/>
    </dgm:pt>
    <dgm:pt modelId="{DE336636-0676-41BC-8631-4772599ED83A}" type="pres">
      <dgm:prSet presAssocID="{CE10567F-EA52-4C93-9ED1-C6E81D8AE4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67BA9C0B-5657-447C-BD9E-22A68F7D48B2}" type="pres">
      <dgm:prSet presAssocID="{CE10567F-EA52-4C93-9ED1-C6E81D8AE4D5}" presName="spaceRect" presStyleCnt="0"/>
      <dgm:spPr/>
    </dgm:pt>
    <dgm:pt modelId="{CB87980A-C779-488F-A06C-E966958F6649}" type="pres">
      <dgm:prSet presAssocID="{CE10567F-EA52-4C93-9ED1-C6E81D8AE4D5}" presName="parTx" presStyleLbl="revTx" presStyleIdx="2" presStyleCnt="3">
        <dgm:presLayoutVars>
          <dgm:chMax val="0"/>
          <dgm:chPref val="0"/>
        </dgm:presLayoutVars>
      </dgm:prSet>
      <dgm:spPr/>
    </dgm:pt>
  </dgm:ptLst>
  <dgm:cxnLst>
    <dgm:cxn modelId="{7CD8FE2E-9813-4386-AE3F-C34FC0479459}" srcId="{A51D557E-F93B-4F36-9505-A0A9935388AF}" destId="{94F01841-8B47-4CDB-A04A-A07AF25D0BED}" srcOrd="0" destOrd="0" parTransId="{24C6708D-872A-441F-A5AE-4D6F1CAFA79A}" sibTransId="{AFE2CCA4-CF65-4AE1-BDBF-8CD15E42E131}"/>
    <dgm:cxn modelId="{308DA334-9728-4611-B8CC-9D1F5940E7E1}" type="presOf" srcId="{94F01841-8B47-4CDB-A04A-A07AF25D0BED}" destId="{80AA3048-9FB3-43DA-ACCE-D5875F757AB7}" srcOrd="0" destOrd="0" presId="urn:microsoft.com/office/officeart/2018/2/layout/IconVerticalSolidList"/>
    <dgm:cxn modelId="{1884763F-2512-4233-9FD3-AC575F6D26D0}" type="presOf" srcId="{CE10567F-EA52-4C93-9ED1-C6E81D8AE4D5}" destId="{CB87980A-C779-488F-A06C-E966958F6649}" srcOrd="0" destOrd="0" presId="urn:microsoft.com/office/officeart/2018/2/layout/IconVerticalSolidList"/>
    <dgm:cxn modelId="{C6D5F1B0-9357-425D-BE7C-641889A8669A}" type="presOf" srcId="{A51D557E-F93B-4F36-9505-A0A9935388AF}" destId="{EE8C63DD-A03A-47DF-B861-48363642672D}" srcOrd="0" destOrd="0" presId="urn:microsoft.com/office/officeart/2018/2/layout/IconVerticalSolidList"/>
    <dgm:cxn modelId="{A3F6C8BC-95FD-4B6A-B4FB-052B451DE62B}" srcId="{A51D557E-F93B-4F36-9505-A0A9935388AF}" destId="{CE10567F-EA52-4C93-9ED1-C6E81D8AE4D5}" srcOrd="2" destOrd="0" parTransId="{F52DAA1B-5E00-4765-BD54-505578BC0D1B}" sibTransId="{385A407B-0710-42B2-AF72-8AEC28E60B75}"/>
    <dgm:cxn modelId="{24FACDC0-5B05-4F2E-BFB0-3CD660DF2864}" type="presOf" srcId="{9D447AD5-0F70-4E8E-B8DD-4611988E4442}" destId="{47080D1F-BD61-40ED-8EEB-DBA3D33309DF}" srcOrd="0" destOrd="0" presId="urn:microsoft.com/office/officeart/2018/2/layout/IconVerticalSolidList"/>
    <dgm:cxn modelId="{7CD705F5-ACA5-4298-80DC-03A26CD6181D}" srcId="{A51D557E-F93B-4F36-9505-A0A9935388AF}" destId="{9D447AD5-0F70-4E8E-B8DD-4611988E4442}" srcOrd="1" destOrd="0" parTransId="{813836EE-5731-47D1-B9B8-68BC4D1106FF}" sibTransId="{A7845F0A-3838-428F-8CEA-FAFB9A6476DC}"/>
    <dgm:cxn modelId="{F3F5CF4C-4D37-423B-AEFC-FF6B4213EE90}" type="presParOf" srcId="{EE8C63DD-A03A-47DF-B861-48363642672D}" destId="{5FF18DE2-E495-46B0-8476-EB0A6FCF94F9}" srcOrd="0" destOrd="0" presId="urn:microsoft.com/office/officeart/2018/2/layout/IconVerticalSolidList"/>
    <dgm:cxn modelId="{9440D7C1-D280-459F-8241-0019A126CD36}" type="presParOf" srcId="{5FF18DE2-E495-46B0-8476-EB0A6FCF94F9}" destId="{FE5D6241-9560-471F-BB9E-0B7BF04AA7BA}" srcOrd="0" destOrd="0" presId="urn:microsoft.com/office/officeart/2018/2/layout/IconVerticalSolidList"/>
    <dgm:cxn modelId="{DB0B98DC-4740-49F5-A164-C5E2EFAFCB12}" type="presParOf" srcId="{5FF18DE2-E495-46B0-8476-EB0A6FCF94F9}" destId="{67CCE2AD-15EA-4079-8A0E-BDAF0B8318D2}" srcOrd="1" destOrd="0" presId="urn:microsoft.com/office/officeart/2018/2/layout/IconVerticalSolidList"/>
    <dgm:cxn modelId="{AC5D3C19-7303-4BD9-8FDA-EFFF5B7E378C}" type="presParOf" srcId="{5FF18DE2-E495-46B0-8476-EB0A6FCF94F9}" destId="{A42BCEFD-54BF-4A8A-89E7-FC96850E454E}" srcOrd="2" destOrd="0" presId="urn:microsoft.com/office/officeart/2018/2/layout/IconVerticalSolidList"/>
    <dgm:cxn modelId="{1C6EFA72-491F-4D96-9506-EE746732B2A0}" type="presParOf" srcId="{5FF18DE2-E495-46B0-8476-EB0A6FCF94F9}" destId="{80AA3048-9FB3-43DA-ACCE-D5875F757AB7}" srcOrd="3" destOrd="0" presId="urn:microsoft.com/office/officeart/2018/2/layout/IconVerticalSolidList"/>
    <dgm:cxn modelId="{1C7AAA50-882C-410F-AA06-848CE6062219}" type="presParOf" srcId="{EE8C63DD-A03A-47DF-B861-48363642672D}" destId="{264B70C6-7120-4F47-AF41-C6B0A10E5B0B}" srcOrd="1" destOrd="0" presId="urn:microsoft.com/office/officeart/2018/2/layout/IconVerticalSolidList"/>
    <dgm:cxn modelId="{E5BA3CA1-6D61-43DF-9006-5A031AAF1F94}" type="presParOf" srcId="{EE8C63DD-A03A-47DF-B861-48363642672D}" destId="{1889C884-32F0-45F3-8951-8D60D27923C9}" srcOrd="2" destOrd="0" presId="urn:microsoft.com/office/officeart/2018/2/layout/IconVerticalSolidList"/>
    <dgm:cxn modelId="{864293D8-055C-44D0-BFD8-7D813FA4723C}" type="presParOf" srcId="{1889C884-32F0-45F3-8951-8D60D27923C9}" destId="{2464A033-42E5-42CC-837F-8617CBC0DC4E}" srcOrd="0" destOrd="0" presId="urn:microsoft.com/office/officeart/2018/2/layout/IconVerticalSolidList"/>
    <dgm:cxn modelId="{E2C5A768-3035-41D7-AE44-840535E3255C}" type="presParOf" srcId="{1889C884-32F0-45F3-8951-8D60D27923C9}" destId="{B0C7BACA-B6D7-40D8-9093-1DE6C3D1D1D9}" srcOrd="1" destOrd="0" presId="urn:microsoft.com/office/officeart/2018/2/layout/IconVerticalSolidList"/>
    <dgm:cxn modelId="{B862D8AF-7BDE-45AF-B186-6356F8B90CD4}" type="presParOf" srcId="{1889C884-32F0-45F3-8951-8D60D27923C9}" destId="{83ED8FC2-A0F4-4DE7-9E64-1B256D4A0188}" srcOrd="2" destOrd="0" presId="urn:microsoft.com/office/officeart/2018/2/layout/IconVerticalSolidList"/>
    <dgm:cxn modelId="{3388E34A-47E3-41FC-89E5-53967F476F4C}" type="presParOf" srcId="{1889C884-32F0-45F3-8951-8D60D27923C9}" destId="{47080D1F-BD61-40ED-8EEB-DBA3D33309DF}" srcOrd="3" destOrd="0" presId="urn:microsoft.com/office/officeart/2018/2/layout/IconVerticalSolidList"/>
    <dgm:cxn modelId="{4DBD8782-C182-4349-B63E-A85EB7AEA243}" type="presParOf" srcId="{EE8C63DD-A03A-47DF-B861-48363642672D}" destId="{F25C6B49-573C-4C1A-8F94-1B8DD5870C61}" srcOrd="3" destOrd="0" presId="urn:microsoft.com/office/officeart/2018/2/layout/IconVerticalSolidList"/>
    <dgm:cxn modelId="{3FD84C1C-AB33-47B3-AD08-4E0E0DF5C4F5}" type="presParOf" srcId="{EE8C63DD-A03A-47DF-B861-48363642672D}" destId="{0E86B995-D883-413F-852E-D730C4562789}" srcOrd="4" destOrd="0" presId="urn:microsoft.com/office/officeart/2018/2/layout/IconVerticalSolidList"/>
    <dgm:cxn modelId="{7212380B-24D0-4B7C-BDBD-CDEE8070695D}" type="presParOf" srcId="{0E86B995-D883-413F-852E-D730C4562789}" destId="{2F0E961C-3799-489E-AD00-44F4705E1B27}" srcOrd="0" destOrd="0" presId="urn:microsoft.com/office/officeart/2018/2/layout/IconVerticalSolidList"/>
    <dgm:cxn modelId="{30FCCACB-4E2A-4289-824C-52B2EB851410}" type="presParOf" srcId="{0E86B995-D883-413F-852E-D730C4562789}" destId="{DE336636-0676-41BC-8631-4772599ED83A}" srcOrd="1" destOrd="0" presId="urn:microsoft.com/office/officeart/2018/2/layout/IconVerticalSolidList"/>
    <dgm:cxn modelId="{6ACF0627-62AF-408F-8AF8-24246B93AF3A}" type="presParOf" srcId="{0E86B995-D883-413F-852E-D730C4562789}" destId="{67BA9C0B-5657-447C-BD9E-22A68F7D48B2}" srcOrd="2" destOrd="0" presId="urn:microsoft.com/office/officeart/2018/2/layout/IconVerticalSolidList"/>
    <dgm:cxn modelId="{B220C151-E9B5-457B-8DBC-AC207B5456CA}" type="presParOf" srcId="{0E86B995-D883-413F-852E-D730C4562789}" destId="{CB87980A-C779-488F-A06C-E966958F66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4B58E9-4C3D-460A-BE66-C68039F550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E5F066-2EDB-40AE-AF2C-1F92C3F48E17}">
      <dgm:prSet/>
      <dgm:spPr/>
      <dgm:t>
        <a:bodyPr/>
        <a:lstStyle/>
        <a:p>
          <a:pPr>
            <a:lnSpc>
              <a:spcPct val="100000"/>
            </a:lnSpc>
          </a:pPr>
          <a:r>
            <a:rPr lang="en-US"/>
            <a:t>This research employs mixed methods (quantitative and qualitative).</a:t>
          </a:r>
        </a:p>
      </dgm:t>
    </dgm:pt>
    <dgm:pt modelId="{F453F3F4-2571-415E-93DE-9AB81D0B8302}" type="parTrans" cxnId="{D7981282-E35B-4860-8481-DDA870DCD968}">
      <dgm:prSet/>
      <dgm:spPr/>
      <dgm:t>
        <a:bodyPr/>
        <a:lstStyle/>
        <a:p>
          <a:endParaRPr lang="en-US"/>
        </a:p>
      </dgm:t>
    </dgm:pt>
    <dgm:pt modelId="{7D52AB0F-B71B-4838-A332-2343738F07EA}" type="sibTrans" cxnId="{D7981282-E35B-4860-8481-DDA870DCD968}">
      <dgm:prSet/>
      <dgm:spPr/>
      <dgm:t>
        <a:bodyPr/>
        <a:lstStyle/>
        <a:p>
          <a:endParaRPr lang="en-US"/>
        </a:p>
      </dgm:t>
    </dgm:pt>
    <dgm:pt modelId="{33541C10-D9EA-4B45-88ED-61607B17F790}">
      <dgm:prSet/>
      <dgm:spPr/>
      <dgm:t>
        <a:bodyPr/>
        <a:lstStyle/>
        <a:p>
          <a:pPr>
            <a:lnSpc>
              <a:spcPct val="100000"/>
            </a:lnSpc>
          </a:pPr>
          <a:r>
            <a:rPr lang="en-US"/>
            <a:t>Quantitative techniques will gather numerical data for analysis while qualitative methodologies gather rich insights from experts.</a:t>
          </a:r>
        </a:p>
      </dgm:t>
    </dgm:pt>
    <dgm:pt modelId="{48BD0F65-FA84-4E68-8D8E-650E6173201B}" type="parTrans" cxnId="{3F4387E1-7380-4C89-9080-F9C28A1F8A5E}">
      <dgm:prSet/>
      <dgm:spPr/>
      <dgm:t>
        <a:bodyPr/>
        <a:lstStyle/>
        <a:p>
          <a:endParaRPr lang="en-US"/>
        </a:p>
      </dgm:t>
    </dgm:pt>
    <dgm:pt modelId="{250D71B8-87E6-4ED1-9A83-B86DCE4A9089}" type="sibTrans" cxnId="{3F4387E1-7380-4C89-9080-F9C28A1F8A5E}">
      <dgm:prSet/>
      <dgm:spPr/>
      <dgm:t>
        <a:bodyPr/>
        <a:lstStyle/>
        <a:p>
          <a:endParaRPr lang="en-US"/>
        </a:p>
      </dgm:t>
    </dgm:pt>
    <dgm:pt modelId="{6D3B1F86-7A25-451C-A8D1-6A7DAD996E19}">
      <dgm:prSet/>
      <dgm:spPr/>
      <dgm:t>
        <a:bodyPr/>
        <a:lstStyle/>
        <a:p>
          <a:pPr>
            <a:lnSpc>
              <a:spcPct val="100000"/>
            </a:lnSpc>
          </a:pPr>
          <a:r>
            <a:rPr lang="en-US"/>
            <a:t>Mixed methodologies will then validate and supplement findings.</a:t>
          </a:r>
        </a:p>
      </dgm:t>
    </dgm:pt>
    <dgm:pt modelId="{3DD76A27-5D01-47CF-B2B5-67286490AD41}" type="parTrans" cxnId="{49437E4D-ECD1-46BF-938B-77E69CB2BDB0}">
      <dgm:prSet/>
      <dgm:spPr/>
      <dgm:t>
        <a:bodyPr/>
        <a:lstStyle/>
        <a:p>
          <a:endParaRPr lang="en-US"/>
        </a:p>
      </dgm:t>
    </dgm:pt>
    <dgm:pt modelId="{200ACE9D-7EBA-4772-BB83-93D2B18F3EFD}" type="sibTrans" cxnId="{49437E4D-ECD1-46BF-938B-77E69CB2BDB0}">
      <dgm:prSet/>
      <dgm:spPr/>
      <dgm:t>
        <a:bodyPr/>
        <a:lstStyle/>
        <a:p>
          <a:endParaRPr lang="en-US"/>
        </a:p>
      </dgm:t>
    </dgm:pt>
    <dgm:pt modelId="{A298AD0B-2C13-4669-83FF-2A46417BB579}">
      <dgm:prSet/>
      <dgm:spPr/>
      <dgm:t>
        <a:bodyPr/>
        <a:lstStyle/>
        <a:p>
          <a:pPr>
            <a:lnSpc>
              <a:spcPct val="100000"/>
            </a:lnSpc>
          </a:pPr>
          <a:r>
            <a:rPr lang="en-US"/>
            <a:t>This will help to provide a broad perspective of research questions.</a:t>
          </a:r>
        </a:p>
      </dgm:t>
    </dgm:pt>
    <dgm:pt modelId="{1057037F-0211-4B5F-BFD9-3501E9C65196}" type="parTrans" cxnId="{195245CA-F75C-4693-8876-DE592547FD81}">
      <dgm:prSet/>
      <dgm:spPr/>
      <dgm:t>
        <a:bodyPr/>
        <a:lstStyle/>
        <a:p>
          <a:endParaRPr lang="en-US"/>
        </a:p>
      </dgm:t>
    </dgm:pt>
    <dgm:pt modelId="{94ED296E-7C64-470E-A3D0-F231E4C6FF04}" type="sibTrans" cxnId="{195245CA-F75C-4693-8876-DE592547FD81}">
      <dgm:prSet/>
      <dgm:spPr/>
      <dgm:t>
        <a:bodyPr/>
        <a:lstStyle/>
        <a:p>
          <a:endParaRPr lang="en-US"/>
        </a:p>
      </dgm:t>
    </dgm:pt>
    <dgm:pt modelId="{21D91B52-8D87-4605-8604-BA233F5F391C}" type="pres">
      <dgm:prSet presAssocID="{D24B58E9-4C3D-460A-BE66-C68039F5506B}" presName="root" presStyleCnt="0">
        <dgm:presLayoutVars>
          <dgm:dir/>
          <dgm:resizeHandles val="exact"/>
        </dgm:presLayoutVars>
      </dgm:prSet>
      <dgm:spPr/>
    </dgm:pt>
    <dgm:pt modelId="{904A6FFC-0D48-4CAC-AC5C-A8382F7F0A10}" type="pres">
      <dgm:prSet presAssocID="{11E5F066-2EDB-40AE-AF2C-1F92C3F48E17}" presName="compNode" presStyleCnt="0"/>
      <dgm:spPr/>
    </dgm:pt>
    <dgm:pt modelId="{83D9D3AC-0485-41FB-9C8A-3160382346FF}" type="pres">
      <dgm:prSet presAssocID="{11E5F066-2EDB-40AE-AF2C-1F92C3F48E17}" presName="bgRect" presStyleLbl="bgShp" presStyleIdx="0" presStyleCnt="4"/>
      <dgm:spPr/>
    </dgm:pt>
    <dgm:pt modelId="{CBCF82D1-3853-43B3-8B4B-F7128087A579}" type="pres">
      <dgm:prSet presAssocID="{11E5F066-2EDB-40AE-AF2C-1F92C3F48E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80A91B23-486C-4364-AD3D-5E59D4B405E4}" type="pres">
      <dgm:prSet presAssocID="{11E5F066-2EDB-40AE-AF2C-1F92C3F48E17}" presName="spaceRect" presStyleCnt="0"/>
      <dgm:spPr/>
    </dgm:pt>
    <dgm:pt modelId="{F9DC15BA-CEC9-4511-B7B6-E806E04ADD74}" type="pres">
      <dgm:prSet presAssocID="{11E5F066-2EDB-40AE-AF2C-1F92C3F48E17}" presName="parTx" presStyleLbl="revTx" presStyleIdx="0" presStyleCnt="4">
        <dgm:presLayoutVars>
          <dgm:chMax val="0"/>
          <dgm:chPref val="0"/>
        </dgm:presLayoutVars>
      </dgm:prSet>
      <dgm:spPr/>
    </dgm:pt>
    <dgm:pt modelId="{0294A70F-244A-438C-94BF-7E878917D0C4}" type="pres">
      <dgm:prSet presAssocID="{7D52AB0F-B71B-4838-A332-2343738F07EA}" presName="sibTrans" presStyleCnt="0"/>
      <dgm:spPr/>
    </dgm:pt>
    <dgm:pt modelId="{E4202523-D0AA-4F7C-AF2D-55586908EC6A}" type="pres">
      <dgm:prSet presAssocID="{33541C10-D9EA-4B45-88ED-61607B17F790}" presName="compNode" presStyleCnt="0"/>
      <dgm:spPr/>
    </dgm:pt>
    <dgm:pt modelId="{CA01B8E0-ACC8-4ED4-B97C-13DCCFF3EBCF}" type="pres">
      <dgm:prSet presAssocID="{33541C10-D9EA-4B45-88ED-61607B17F790}" presName="bgRect" presStyleLbl="bgShp" presStyleIdx="1" presStyleCnt="4"/>
      <dgm:spPr/>
    </dgm:pt>
    <dgm:pt modelId="{D98B9FFA-3006-45EC-9E0A-91F8E7F441CA}" type="pres">
      <dgm:prSet presAssocID="{33541C10-D9EA-4B45-88ED-61607B17F7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DE2946EB-1F0F-4875-80B7-9F5C0B98C871}" type="pres">
      <dgm:prSet presAssocID="{33541C10-D9EA-4B45-88ED-61607B17F790}" presName="spaceRect" presStyleCnt="0"/>
      <dgm:spPr/>
    </dgm:pt>
    <dgm:pt modelId="{C38C8C58-217B-4C9D-A4E4-CE2EEC6899EB}" type="pres">
      <dgm:prSet presAssocID="{33541C10-D9EA-4B45-88ED-61607B17F790}" presName="parTx" presStyleLbl="revTx" presStyleIdx="1" presStyleCnt="4">
        <dgm:presLayoutVars>
          <dgm:chMax val="0"/>
          <dgm:chPref val="0"/>
        </dgm:presLayoutVars>
      </dgm:prSet>
      <dgm:spPr/>
    </dgm:pt>
    <dgm:pt modelId="{AD50BEEC-2CA0-403E-A19A-3E77E0F5E443}" type="pres">
      <dgm:prSet presAssocID="{250D71B8-87E6-4ED1-9A83-B86DCE4A9089}" presName="sibTrans" presStyleCnt="0"/>
      <dgm:spPr/>
    </dgm:pt>
    <dgm:pt modelId="{181297B0-8C62-49AE-B4D2-FC184AE59561}" type="pres">
      <dgm:prSet presAssocID="{6D3B1F86-7A25-451C-A8D1-6A7DAD996E19}" presName="compNode" presStyleCnt="0"/>
      <dgm:spPr/>
    </dgm:pt>
    <dgm:pt modelId="{86AD23A9-94CB-4478-A1CA-8C479BA959C4}" type="pres">
      <dgm:prSet presAssocID="{6D3B1F86-7A25-451C-A8D1-6A7DAD996E19}" presName="bgRect" presStyleLbl="bgShp" presStyleIdx="2" presStyleCnt="4"/>
      <dgm:spPr/>
    </dgm:pt>
    <dgm:pt modelId="{D8377ED5-D5D7-4A9C-94FB-3397D60A869E}" type="pres">
      <dgm:prSet presAssocID="{6D3B1F86-7A25-451C-A8D1-6A7DAD996E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00DC8EBE-4844-4DDC-A18A-291CD93CDAE0}" type="pres">
      <dgm:prSet presAssocID="{6D3B1F86-7A25-451C-A8D1-6A7DAD996E19}" presName="spaceRect" presStyleCnt="0"/>
      <dgm:spPr/>
    </dgm:pt>
    <dgm:pt modelId="{1108BEBE-A5D6-46C3-B7D9-75D7800BA18C}" type="pres">
      <dgm:prSet presAssocID="{6D3B1F86-7A25-451C-A8D1-6A7DAD996E19}" presName="parTx" presStyleLbl="revTx" presStyleIdx="2" presStyleCnt="4">
        <dgm:presLayoutVars>
          <dgm:chMax val="0"/>
          <dgm:chPref val="0"/>
        </dgm:presLayoutVars>
      </dgm:prSet>
      <dgm:spPr/>
    </dgm:pt>
    <dgm:pt modelId="{EAC02764-E7B1-4BBB-8848-32ED2044D60C}" type="pres">
      <dgm:prSet presAssocID="{200ACE9D-7EBA-4772-BB83-93D2B18F3EFD}" presName="sibTrans" presStyleCnt="0"/>
      <dgm:spPr/>
    </dgm:pt>
    <dgm:pt modelId="{A0DE182D-0852-435B-83F4-32ADEA5CB581}" type="pres">
      <dgm:prSet presAssocID="{A298AD0B-2C13-4669-83FF-2A46417BB579}" presName="compNode" presStyleCnt="0"/>
      <dgm:spPr/>
    </dgm:pt>
    <dgm:pt modelId="{DBF75F6F-B678-481C-B0DF-EA585CD78ADE}" type="pres">
      <dgm:prSet presAssocID="{A298AD0B-2C13-4669-83FF-2A46417BB579}" presName="bgRect" presStyleLbl="bgShp" presStyleIdx="3" presStyleCnt="4"/>
      <dgm:spPr/>
    </dgm:pt>
    <dgm:pt modelId="{DDD626CE-7AAB-418B-9293-93EB8D38D36C}" type="pres">
      <dgm:prSet presAssocID="{A298AD0B-2C13-4669-83FF-2A46417BB57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7B2ADBA0-DD60-48FD-B977-74994C281612}" type="pres">
      <dgm:prSet presAssocID="{A298AD0B-2C13-4669-83FF-2A46417BB579}" presName="spaceRect" presStyleCnt="0"/>
      <dgm:spPr/>
    </dgm:pt>
    <dgm:pt modelId="{F654A44C-B9A5-4BA5-9CB4-593DFDC8E3CC}" type="pres">
      <dgm:prSet presAssocID="{A298AD0B-2C13-4669-83FF-2A46417BB579}" presName="parTx" presStyleLbl="revTx" presStyleIdx="3" presStyleCnt="4">
        <dgm:presLayoutVars>
          <dgm:chMax val="0"/>
          <dgm:chPref val="0"/>
        </dgm:presLayoutVars>
      </dgm:prSet>
      <dgm:spPr/>
    </dgm:pt>
  </dgm:ptLst>
  <dgm:cxnLst>
    <dgm:cxn modelId="{5A6D5F04-EC2B-4799-9599-56B3926F815B}" type="presOf" srcId="{33541C10-D9EA-4B45-88ED-61607B17F790}" destId="{C38C8C58-217B-4C9D-A4E4-CE2EEC6899EB}" srcOrd="0" destOrd="0" presId="urn:microsoft.com/office/officeart/2018/2/layout/IconVerticalSolidList"/>
    <dgm:cxn modelId="{4EA3E248-C660-46CF-ACF3-651EDC0A2A9F}" type="presOf" srcId="{D24B58E9-4C3D-460A-BE66-C68039F5506B}" destId="{21D91B52-8D87-4605-8604-BA233F5F391C}" srcOrd="0" destOrd="0" presId="urn:microsoft.com/office/officeart/2018/2/layout/IconVerticalSolidList"/>
    <dgm:cxn modelId="{49437E4D-ECD1-46BF-938B-77E69CB2BDB0}" srcId="{D24B58E9-4C3D-460A-BE66-C68039F5506B}" destId="{6D3B1F86-7A25-451C-A8D1-6A7DAD996E19}" srcOrd="2" destOrd="0" parTransId="{3DD76A27-5D01-47CF-B2B5-67286490AD41}" sibTransId="{200ACE9D-7EBA-4772-BB83-93D2B18F3EFD}"/>
    <dgm:cxn modelId="{756F4D54-795D-4BBF-BAA6-1F7482278C41}" type="presOf" srcId="{A298AD0B-2C13-4669-83FF-2A46417BB579}" destId="{F654A44C-B9A5-4BA5-9CB4-593DFDC8E3CC}" srcOrd="0" destOrd="0" presId="urn:microsoft.com/office/officeart/2018/2/layout/IconVerticalSolidList"/>
    <dgm:cxn modelId="{D7981282-E35B-4860-8481-DDA870DCD968}" srcId="{D24B58E9-4C3D-460A-BE66-C68039F5506B}" destId="{11E5F066-2EDB-40AE-AF2C-1F92C3F48E17}" srcOrd="0" destOrd="0" parTransId="{F453F3F4-2571-415E-93DE-9AB81D0B8302}" sibTransId="{7D52AB0F-B71B-4838-A332-2343738F07EA}"/>
    <dgm:cxn modelId="{E0933190-71B4-42CE-A91E-0EB3FBFFE827}" type="presOf" srcId="{6D3B1F86-7A25-451C-A8D1-6A7DAD996E19}" destId="{1108BEBE-A5D6-46C3-B7D9-75D7800BA18C}" srcOrd="0" destOrd="0" presId="urn:microsoft.com/office/officeart/2018/2/layout/IconVerticalSolidList"/>
    <dgm:cxn modelId="{AA6E72C5-936E-4879-ADE2-E6CAB91FCE15}" type="presOf" srcId="{11E5F066-2EDB-40AE-AF2C-1F92C3F48E17}" destId="{F9DC15BA-CEC9-4511-B7B6-E806E04ADD74}" srcOrd="0" destOrd="0" presId="urn:microsoft.com/office/officeart/2018/2/layout/IconVerticalSolidList"/>
    <dgm:cxn modelId="{195245CA-F75C-4693-8876-DE592547FD81}" srcId="{D24B58E9-4C3D-460A-BE66-C68039F5506B}" destId="{A298AD0B-2C13-4669-83FF-2A46417BB579}" srcOrd="3" destOrd="0" parTransId="{1057037F-0211-4B5F-BFD9-3501E9C65196}" sibTransId="{94ED296E-7C64-470E-A3D0-F231E4C6FF04}"/>
    <dgm:cxn modelId="{3F4387E1-7380-4C89-9080-F9C28A1F8A5E}" srcId="{D24B58E9-4C3D-460A-BE66-C68039F5506B}" destId="{33541C10-D9EA-4B45-88ED-61607B17F790}" srcOrd="1" destOrd="0" parTransId="{48BD0F65-FA84-4E68-8D8E-650E6173201B}" sibTransId="{250D71B8-87E6-4ED1-9A83-B86DCE4A9089}"/>
    <dgm:cxn modelId="{B19F4100-FF87-4213-AFDE-800FFEEA33A5}" type="presParOf" srcId="{21D91B52-8D87-4605-8604-BA233F5F391C}" destId="{904A6FFC-0D48-4CAC-AC5C-A8382F7F0A10}" srcOrd="0" destOrd="0" presId="urn:microsoft.com/office/officeart/2018/2/layout/IconVerticalSolidList"/>
    <dgm:cxn modelId="{12B93731-806A-44CE-BEC2-C04973F785F2}" type="presParOf" srcId="{904A6FFC-0D48-4CAC-AC5C-A8382F7F0A10}" destId="{83D9D3AC-0485-41FB-9C8A-3160382346FF}" srcOrd="0" destOrd="0" presId="urn:microsoft.com/office/officeart/2018/2/layout/IconVerticalSolidList"/>
    <dgm:cxn modelId="{45E5E148-C087-4C15-8DB5-9E9B42BBD7C4}" type="presParOf" srcId="{904A6FFC-0D48-4CAC-AC5C-A8382F7F0A10}" destId="{CBCF82D1-3853-43B3-8B4B-F7128087A579}" srcOrd="1" destOrd="0" presId="urn:microsoft.com/office/officeart/2018/2/layout/IconVerticalSolidList"/>
    <dgm:cxn modelId="{C86615FD-A749-4D12-9B31-0FAF4FAF738B}" type="presParOf" srcId="{904A6FFC-0D48-4CAC-AC5C-A8382F7F0A10}" destId="{80A91B23-486C-4364-AD3D-5E59D4B405E4}" srcOrd="2" destOrd="0" presId="urn:microsoft.com/office/officeart/2018/2/layout/IconVerticalSolidList"/>
    <dgm:cxn modelId="{819B3801-85C1-4957-B428-5A41DD037CDE}" type="presParOf" srcId="{904A6FFC-0D48-4CAC-AC5C-A8382F7F0A10}" destId="{F9DC15BA-CEC9-4511-B7B6-E806E04ADD74}" srcOrd="3" destOrd="0" presId="urn:microsoft.com/office/officeart/2018/2/layout/IconVerticalSolidList"/>
    <dgm:cxn modelId="{92CB039A-8375-45DB-84CA-F176531494CC}" type="presParOf" srcId="{21D91B52-8D87-4605-8604-BA233F5F391C}" destId="{0294A70F-244A-438C-94BF-7E878917D0C4}" srcOrd="1" destOrd="0" presId="urn:microsoft.com/office/officeart/2018/2/layout/IconVerticalSolidList"/>
    <dgm:cxn modelId="{516809D9-C6E4-4F35-9FBA-C085814ACC73}" type="presParOf" srcId="{21D91B52-8D87-4605-8604-BA233F5F391C}" destId="{E4202523-D0AA-4F7C-AF2D-55586908EC6A}" srcOrd="2" destOrd="0" presId="urn:microsoft.com/office/officeart/2018/2/layout/IconVerticalSolidList"/>
    <dgm:cxn modelId="{028F3F28-F0A2-4C89-A73F-4FADBA54C444}" type="presParOf" srcId="{E4202523-D0AA-4F7C-AF2D-55586908EC6A}" destId="{CA01B8E0-ACC8-4ED4-B97C-13DCCFF3EBCF}" srcOrd="0" destOrd="0" presId="urn:microsoft.com/office/officeart/2018/2/layout/IconVerticalSolidList"/>
    <dgm:cxn modelId="{96FB71DF-99B9-4489-AB9C-002640D85194}" type="presParOf" srcId="{E4202523-D0AA-4F7C-AF2D-55586908EC6A}" destId="{D98B9FFA-3006-45EC-9E0A-91F8E7F441CA}" srcOrd="1" destOrd="0" presId="urn:microsoft.com/office/officeart/2018/2/layout/IconVerticalSolidList"/>
    <dgm:cxn modelId="{9BA80814-129B-41B5-95CD-EF5737E9734F}" type="presParOf" srcId="{E4202523-D0AA-4F7C-AF2D-55586908EC6A}" destId="{DE2946EB-1F0F-4875-80B7-9F5C0B98C871}" srcOrd="2" destOrd="0" presId="urn:microsoft.com/office/officeart/2018/2/layout/IconVerticalSolidList"/>
    <dgm:cxn modelId="{375F6676-251B-4F68-B08B-A98417A03003}" type="presParOf" srcId="{E4202523-D0AA-4F7C-AF2D-55586908EC6A}" destId="{C38C8C58-217B-4C9D-A4E4-CE2EEC6899EB}" srcOrd="3" destOrd="0" presId="urn:microsoft.com/office/officeart/2018/2/layout/IconVerticalSolidList"/>
    <dgm:cxn modelId="{B140A8A2-E48D-4838-80C7-2DF30504252A}" type="presParOf" srcId="{21D91B52-8D87-4605-8604-BA233F5F391C}" destId="{AD50BEEC-2CA0-403E-A19A-3E77E0F5E443}" srcOrd="3" destOrd="0" presId="urn:microsoft.com/office/officeart/2018/2/layout/IconVerticalSolidList"/>
    <dgm:cxn modelId="{1D9119DC-13FD-432E-8C7D-AE6AEB9A9EF0}" type="presParOf" srcId="{21D91B52-8D87-4605-8604-BA233F5F391C}" destId="{181297B0-8C62-49AE-B4D2-FC184AE59561}" srcOrd="4" destOrd="0" presId="urn:microsoft.com/office/officeart/2018/2/layout/IconVerticalSolidList"/>
    <dgm:cxn modelId="{CBCF7D82-5342-43CE-A693-86711CA527C7}" type="presParOf" srcId="{181297B0-8C62-49AE-B4D2-FC184AE59561}" destId="{86AD23A9-94CB-4478-A1CA-8C479BA959C4}" srcOrd="0" destOrd="0" presId="urn:microsoft.com/office/officeart/2018/2/layout/IconVerticalSolidList"/>
    <dgm:cxn modelId="{DDE3EC9C-1142-41C6-90BA-65B60A51C1A4}" type="presParOf" srcId="{181297B0-8C62-49AE-B4D2-FC184AE59561}" destId="{D8377ED5-D5D7-4A9C-94FB-3397D60A869E}" srcOrd="1" destOrd="0" presId="urn:microsoft.com/office/officeart/2018/2/layout/IconVerticalSolidList"/>
    <dgm:cxn modelId="{792259E6-4A6C-4C40-8D23-6F4C89E2B088}" type="presParOf" srcId="{181297B0-8C62-49AE-B4D2-FC184AE59561}" destId="{00DC8EBE-4844-4DDC-A18A-291CD93CDAE0}" srcOrd="2" destOrd="0" presId="urn:microsoft.com/office/officeart/2018/2/layout/IconVerticalSolidList"/>
    <dgm:cxn modelId="{0BB35040-76FF-439E-9808-634D9D8701E0}" type="presParOf" srcId="{181297B0-8C62-49AE-B4D2-FC184AE59561}" destId="{1108BEBE-A5D6-46C3-B7D9-75D7800BA18C}" srcOrd="3" destOrd="0" presId="urn:microsoft.com/office/officeart/2018/2/layout/IconVerticalSolidList"/>
    <dgm:cxn modelId="{629CF66C-74C0-4F9A-B2EB-445ACB778D4B}" type="presParOf" srcId="{21D91B52-8D87-4605-8604-BA233F5F391C}" destId="{EAC02764-E7B1-4BBB-8848-32ED2044D60C}" srcOrd="5" destOrd="0" presId="urn:microsoft.com/office/officeart/2018/2/layout/IconVerticalSolidList"/>
    <dgm:cxn modelId="{88B104D7-F8D6-40CE-B01F-8143CF03E47C}" type="presParOf" srcId="{21D91B52-8D87-4605-8604-BA233F5F391C}" destId="{A0DE182D-0852-435B-83F4-32ADEA5CB581}" srcOrd="6" destOrd="0" presId="urn:microsoft.com/office/officeart/2018/2/layout/IconVerticalSolidList"/>
    <dgm:cxn modelId="{90BEF4BD-7979-482C-9D16-1A39EE45A1C0}" type="presParOf" srcId="{A0DE182D-0852-435B-83F4-32ADEA5CB581}" destId="{DBF75F6F-B678-481C-B0DF-EA585CD78ADE}" srcOrd="0" destOrd="0" presId="urn:microsoft.com/office/officeart/2018/2/layout/IconVerticalSolidList"/>
    <dgm:cxn modelId="{F24A546B-5874-4754-A37D-4CF13EDAD9E6}" type="presParOf" srcId="{A0DE182D-0852-435B-83F4-32ADEA5CB581}" destId="{DDD626CE-7AAB-418B-9293-93EB8D38D36C}" srcOrd="1" destOrd="0" presId="urn:microsoft.com/office/officeart/2018/2/layout/IconVerticalSolidList"/>
    <dgm:cxn modelId="{B91FF504-283F-4066-B493-C64B9DD9BB67}" type="presParOf" srcId="{A0DE182D-0852-435B-83F4-32ADEA5CB581}" destId="{7B2ADBA0-DD60-48FD-B977-74994C281612}" srcOrd="2" destOrd="0" presId="urn:microsoft.com/office/officeart/2018/2/layout/IconVerticalSolidList"/>
    <dgm:cxn modelId="{C53A4330-D038-45E9-A0BC-7465B5177687}" type="presParOf" srcId="{A0DE182D-0852-435B-83F4-32ADEA5CB581}" destId="{F654A44C-B9A5-4BA5-9CB4-593DFDC8E3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46C730-F4F2-4863-9B66-E958BB1B07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DEA206-41EA-4B1B-B495-FE95C99EAFE0}">
      <dgm:prSet/>
      <dgm:spPr/>
      <dgm:t>
        <a:bodyPr/>
        <a:lstStyle/>
        <a:p>
          <a:pPr>
            <a:lnSpc>
              <a:spcPct val="100000"/>
            </a:lnSpc>
          </a:pPr>
          <a:r>
            <a:rPr lang="en-US"/>
            <a:t>This research will target professionals involved in project management and AI implementation, such as project managers, AI specialists, executives and relevant stakeholders. </a:t>
          </a:r>
        </a:p>
      </dgm:t>
    </dgm:pt>
    <dgm:pt modelId="{411C20D9-1EF8-4340-A1E5-0645E12D441E}" type="parTrans" cxnId="{D728B454-49C6-4595-BADC-9D6DDE50514A}">
      <dgm:prSet/>
      <dgm:spPr/>
      <dgm:t>
        <a:bodyPr/>
        <a:lstStyle/>
        <a:p>
          <a:endParaRPr lang="en-US"/>
        </a:p>
      </dgm:t>
    </dgm:pt>
    <dgm:pt modelId="{5C9AC7CB-71AA-4C6A-A2F3-847DC611E38F}" type="sibTrans" cxnId="{D728B454-49C6-4595-BADC-9D6DDE50514A}">
      <dgm:prSet/>
      <dgm:spPr/>
      <dgm:t>
        <a:bodyPr/>
        <a:lstStyle/>
        <a:p>
          <a:endParaRPr lang="en-US"/>
        </a:p>
      </dgm:t>
    </dgm:pt>
    <dgm:pt modelId="{E9259CEC-B41F-46F3-B4B4-53EA7565369F}">
      <dgm:prSet/>
      <dgm:spPr/>
      <dgm:t>
        <a:bodyPr/>
        <a:lstStyle/>
        <a:p>
          <a:pPr>
            <a:lnSpc>
              <a:spcPct val="100000"/>
            </a:lnSpc>
          </a:pPr>
          <a:r>
            <a:rPr lang="en-US"/>
            <a:t>They possess knowledge and expertise necessary for answering research questions.</a:t>
          </a:r>
        </a:p>
      </dgm:t>
    </dgm:pt>
    <dgm:pt modelId="{CBBC5FCD-27B5-432A-A483-8060C7AAFE29}" type="parTrans" cxnId="{9A269773-74AA-4E4A-962F-BEF79268916B}">
      <dgm:prSet/>
      <dgm:spPr/>
      <dgm:t>
        <a:bodyPr/>
        <a:lstStyle/>
        <a:p>
          <a:endParaRPr lang="en-US"/>
        </a:p>
      </dgm:t>
    </dgm:pt>
    <dgm:pt modelId="{6377FBE6-C666-402B-8DB7-B02996CAFF81}" type="sibTrans" cxnId="{9A269773-74AA-4E4A-962F-BEF79268916B}">
      <dgm:prSet/>
      <dgm:spPr/>
      <dgm:t>
        <a:bodyPr/>
        <a:lstStyle/>
        <a:p>
          <a:endParaRPr lang="en-US"/>
        </a:p>
      </dgm:t>
    </dgm:pt>
    <dgm:pt modelId="{5FC90E89-3DFB-4A9B-A4F0-720079FE1E8B}">
      <dgm:prSet/>
      <dgm:spPr/>
      <dgm:t>
        <a:bodyPr/>
        <a:lstStyle/>
        <a:p>
          <a:pPr>
            <a:lnSpc>
              <a:spcPct val="100000"/>
            </a:lnSpc>
          </a:pPr>
          <a:r>
            <a:rPr lang="en-US"/>
            <a:t>Focusing on this population ensures practical applicability of findings and will lead to insightful input from those implementing AI in project management.</a:t>
          </a:r>
        </a:p>
      </dgm:t>
    </dgm:pt>
    <dgm:pt modelId="{75AE3B4B-3F80-4198-9DAB-89AF50B8C30F}" type="parTrans" cxnId="{FA6948F3-1686-46C7-9EB9-AD2EAAEC35B8}">
      <dgm:prSet/>
      <dgm:spPr/>
      <dgm:t>
        <a:bodyPr/>
        <a:lstStyle/>
        <a:p>
          <a:endParaRPr lang="en-US"/>
        </a:p>
      </dgm:t>
    </dgm:pt>
    <dgm:pt modelId="{DCAEAB5E-568B-405B-B77D-572599E486F9}" type="sibTrans" cxnId="{FA6948F3-1686-46C7-9EB9-AD2EAAEC35B8}">
      <dgm:prSet/>
      <dgm:spPr/>
      <dgm:t>
        <a:bodyPr/>
        <a:lstStyle/>
        <a:p>
          <a:endParaRPr lang="en-US"/>
        </a:p>
      </dgm:t>
    </dgm:pt>
    <dgm:pt modelId="{DB9B3789-9F8B-424D-B8C5-08C36B741883}" type="pres">
      <dgm:prSet presAssocID="{3846C730-F4F2-4863-9B66-E958BB1B0761}" presName="root" presStyleCnt="0">
        <dgm:presLayoutVars>
          <dgm:dir/>
          <dgm:resizeHandles val="exact"/>
        </dgm:presLayoutVars>
      </dgm:prSet>
      <dgm:spPr/>
    </dgm:pt>
    <dgm:pt modelId="{6D0524D5-9041-4F70-B9AA-45FD017AED77}" type="pres">
      <dgm:prSet presAssocID="{6BDEA206-41EA-4B1B-B495-FE95C99EAFE0}" presName="compNode" presStyleCnt="0"/>
      <dgm:spPr/>
    </dgm:pt>
    <dgm:pt modelId="{BF875026-8771-433C-8C8D-3FD867552D7F}" type="pres">
      <dgm:prSet presAssocID="{6BDEA206-41EA-4B1B-B495-FE95C99EAFE0}" presName="bgRect" presStyleLbl="bgShp" presStyleIdx="0" presStyleCnt="3"/>
      <dgm:spPr/>
    </dgm:pt>
    <dgm:pt modelId="{670C055E-B0EA-41CC-9CEB-29E104634BA6}" type="pres">
      <dgm:prSet presAssocID="{6BDEA206-41EA-4B1B-B495-FE95C99EAF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51D0C5CE-E4F4-4DDD-B542-7D6E248E4477}" type="pres">
      <dgm:prSet presAssocID="{6BDEA206-41EA-4B1B-B495-FE95C99EAFE0}" presName="spaceRect" presStyleCnt="0"/>
      <dgm:spPr/>
    </dgm:pt>
    <dgm:pt modelId="{E3A35F56-8682-4765-B397-C316820426D4}" type="pres">
      <dgm:prSet presAssocID="{6BDEA206-41EA-4B1B-B495-FE95C99EAFE0}" presName="parTx" presStyleLbl="revTx" presStyleIdx="0" presStyleCnt="3">
        <dgm:presLayoutVars>
          <dgm:chMax val="0"/>
          <dgm:chPref val="0"/>
        </dgm:presLayoutVars>
      </dgm:prSet>
      <dgm:spPr/>
    </dgm:pt>
    <dgm:pt modelId="{72B1C9EC-21FE-4FBA-87FF-3DB58ADC968E}" type="pres">
      <dgm:prSet presAssocID="{5C9AC7CB-71AA-4C6A-A2F3-847DC611E38F}" presName="sibTrans" presStyleCnt="0"/>
      <dgm:spPr/>
    </dgm:pt>
    <dgm:pt modelId="{FA823CA6-04F9-4D52-B422-43A2A18AE6CA}" type="pres">
      <dgm:prSet presAssocID="{E9259CEC-B41F-46F3-B4B4-53EA7565369F}" presName="compNode" presStyleCnt="0"/>
      <dgm:spPr/>
    </dgm:pt>
    <dgm:pt modelId="{27251B6C-71B9-4798-9EA2-1E7D272D4552}" type="pres">
      <dgm:prSet presAssocID="{E9259CEC-B41F-46F3-B4B4-53EA7565369F}" presName="bgRect" presStyleLbl="bgShp" presStyleIdx="1" presStyleCnt="3"/>
      <dgm:spPr/>
    </dgm:pt>
    <dgm:pt modelId="{BA892970-56D0-40BF-BA0B-0596F63D4365}" type="pres">
      <dgm:prSet presAssocID="{E9259CEC-B41F-46F3-B4B4-53EA756536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45BBF5E7-2ADE-4564-B506-4A4157060255}" type="pres">
      <dgm:prSet presAssocID="{E9259CEC-B41F-46F3-B4B4-53EA7565369F}" presName="spaceRect" presStyleCnt="0"/>
      <dgm:spPr/>
    </dgm:pt>
    <dgm:pt modelId="{FD406B9C-8F8D-43C6-8B10-79A98957F362}" type="pres">
      <dgm:prSet presAssocID="{E9259CEC-B41F-46F3-B4B4-53EA7565369F}" presName="parTx" presStyleLbl="revTx" presStyleIdx="1" presStyleCnt="3">
        <dgm:presLayoutVars>
          <dgm:chMax val="0"/>
          <dgm:chPref val="0"/>
        </dgm:presLayoutVars>
      </dgm:prSet>
      <dgm:spPr/>
    </dgm:pt>
    <dgm:pt modelId="{7A3DC614-EAE9-4CA4-83CB-0A21E9FABCE5}" type="pres">
      <dgm:prSet presAssocID="{6377FBE6-C666-402B-8DB7-B02996CAFF81}" presName="sibTrans" presStyleCnt="0"/>
      <dgm:spPr/>
    </dgm:pt>
    <dgm:pt modelId="{4B2E9A83-3D18-4B41-8E51-241319293B6D}" type="pres">
      <dgm:prSet presAssocID="{5FC90E89-3DFB-4A9B-A4F0-720079FE1E8B}" presName="compNode" presStyleCnt="0"/>
      <dgm:spPr/>
    </dgm:pt>
    <dgm:pt modelId="{B841D686-2E8C-4DB3-A7BF-803A4FEF5B18}" type="pres">
      <dgm:prSet presAssocID="{5FC90E89-3DFB-4A9B-A4F0-720079FE1E8B}" presName="bgRect" presStyleLbl="bgShp" presStyleIdx="2" presStyleCnt="3"/>
      <dgm:spPr/>
    </dgm:pt>
    <dgm:pt modelId="{D55A8569-8875-4242-8778-18552D812F05}" type="pres">
      <dgm:prSet presAssocID="{5FC90E89-3DFB-4A9B-A4F0-720079FE1E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37B25C7A-B7D6-483A-B9D7-B8F19EB8395F}" type="pres">
      <dgm:prSet presAssocID="{5FC90E89-3DFB-4A9B-A4F0-720079FE1E8B}" presName="spaceRect" presStyleCnt="0"/>
      <dgm:spPr/>
    </dgm:pt>
    <dgm:pt modelId="{5ECBEA39-7FA3-4EB3-B816-06ED39D91B75}" type="pres">
      <dgm:prSet presAssocID="{5FC90E89-3DFB-4A9B-A4F0-720079FE1E8B}" presName="parTx" presStyleLbl="revTx" presStyleIdx="2" presStyleCnt="3">
        <dgm:presLayoutVars>
          <dgm:chMax val="0"/>
          <dgm:chPref val="0"/>
        </dgm:presLayoutVars>
      </dgm:prSet>
      <dgm:spPr/>
    </dgm:pt>
  </dgm:ptLst>
  <dgm:cxnLst>
    <dgm:cxn modelId="{D728B454-49C6-4595-BADC-9D6DDE50514A}" srcId="{3846C730-F4F2-4863-9B66-E958BB1B0761}" destId="{6BDEA206-41EA-4B1B-B495-FE95C99EAFE0}" srcOrd="0" destOrd="0" parTransId="{411C20D9-1EF8-4340-A1E5-0645E12D441E}" sibTransId="{5C9AC7CB-71AA-4C6A-A2F3-847DC611E38F}"/>
    <dgm:cxn modelId="{F7513361-E56D-469C-9338-664F26F842A2}" type="presOf" srcId="{5FC90E89-3DFB-4A9B-A4F0-720079FE1E8B}" destId="{5ECBEA39-7FA3-4EB3-B816-06ED39D91B75}" srcOrd="0" destOrd="0" presId="urn:microsoft.com/office/officeart/2018/2/layout/IconVerticalSolidList"/>
    <dgm:cxn modelId="{F3F8436C-8498-4208-A9AE-289896662A4D}" type="presOf" srcId="{3846C730-F4F2-4863-9B66-E958BB1B0761}" destId="{DB9B3789-9F8B-424D-B8C5-08C36B741883}" srcOrd="0" destOrd="0" presId="urn:microsoft.com/office/officeart/2018/2/layout/IconVerticalSolidList"/>
    <dgm:cxn modelId="{9A269773-74AA-4E4A-962F-BEF79268916B}" srcId="{3846C730-F4F2-4863-9B66-E958BB1B0761}" destId="{E9259CEC-B41F-46F3-B4B4-53EA7565369F}" srcOrd="1" destOrd="0" parTransId="{CBBC5FCD-27B5-432A-A483-8060C7AAFE29}" sibTransId="{6377FBE6-C666-402B-8DB7-B02996CAFF81}"/>
    <dgm:cxn modelId="{4A852EF0-5513-423C-9B45-F8671F072236}" type="presOf" srcId="{6BDEA206-41EA-4B1B-B495-FE95C99EAFE0}" destId="{E3A35F56-8682-4765-B397-C316820426D4}" srcOrd="0" destOrd="0" presId="urn:microsoft.com/office/officeart/2018/2/layout/IconVerticalSolidList"/>
    <dgm:cxn modelId="{18FA94F0-00E5-4162-8EF5-487B13E69A51}" type="presOf" srcId="{E9259CEC-B41F-46F3-B4B4-53EA7565369F}" destId="{FD406B9C-8F8D-43C6-8B10-79A98957F362}" srcOrd="0" destOrd="0" presId="urn:microsoft.com/office/officeart/2018/2/layout/IconVerticalSolidList"/>
    <dgm:cxn modelId="{FA6948F3-1686-46C7-9EB9-AD2EAAEC35B8}" srcId="{3846C730-F4F2-4863-9B66-E958BB1B0761}" destId="{5FC90E89-3DFB-4A9B-A4F0-720079FE1E8B}" srcOrd="2" destOrd="0" parTransId="{75AE3B4B-3F80-4198-9DAB-89AF50B8C30F}" sibTransId="{DCAEAB5E-568B-405B-B77D-572599E486F9}"/>
    <dgm:cxn modelId="{4DF487E1-EC6C-4BB9-967C-870E4FE937CD}" type="presParOf" srcId="{DB9B3789-9F8B-424D-B8C5-08C36B741883}" destId="{6D0524D5-9041-4F70-B9AA-45FD017AED77}" srcOrd="0" destOrd="0" presId="urn:microsoft.com/office/officeart/2018/2/layout/IconVerticalSolidList"/>
    <dgm:cxn modelId="{4AB293E9-EAA5-406C-8BB3-25E392C8187D}" type="presParOf" srcId="{6D0524D5-9041-4F70-B9AA-45FD017AED77}" destId="{BF875026-8771-433C-8C8D-3FD867552D7F}" srcOrd="0" destOrd="0" presId="urn:microsoft.com/office/officeart/2018/2/layout/IconVerticalSolidList"/>
    <dgm:cxn modelId="{52DE287C-A08D-413A-B1D3-1FDBA0EA82B5}" type="presParOf" srcId="{6D0524D5-9041-4F70-B9AA-45FD017AED77}" destId="{670C055E-B0EA-41CC-9CEB-29E104634BA6}" srcOrd="1" destOrd="0" presId="urn:microsoft.com/office/officeart/2018/2/layout/IconVerticalSolidList"/>
    <dgm:cxn modelId="{E4884E68-1284-44F1-9B84-ED443CA76B9B}" type="presParOf" srcId="{6D0524D5-9041-4F70-B9AA-45FD017AED77}" destId="{51D0C5CE-E4F4-4DDD-B542-7D6E248E4477}" srcOrd="2" destOrd="0" presId="urn:microsoft.com/office/officeart/2018/2/layout/IconVerticalSolidList"/>
    <dgm:cxn modelId="{EEE40AE3-F2A5-4CEF-A504-0E694504A69B}" type="presParOf" srcId="{6D0524D5-9041-4F70-B9AA-45FD017AED77}" destId="{E3A35F56-8682-4765-B397-C316820426D4}" srcOrd="3" destOrd="0" presId="urn:microsoft.com/office/officeart/2018/2/layout/IconVerticalSolidList"/>
    <dgm:cxn modelId="{DE0513D6-D26D-474B-B5A0-DA16BF7B4CE4}" type="presParOf" srcId="{DB9B3789-9F8B-424D-B8C5-08C36B741883}" destId="{72B1C9EC-21FE-4FBA-87FF-3DB58ADC968E}" srcOrd="1" destOrd="0" presId="urn:microsoft.com/office/officeart/2018/2/layout/IconVerticalSolidList"/>
    <dgm:cxn modelId="{0E06CD96-0CED-4AB4-B4DE-93080821415C}" type="presParOf" srcId="{DB9B3789-9F8B-424D-B8C5-08C36B741883}" destId="{FA823CA6-04F9-4D52-B422-43A2A18AE6CA}" srcOrd="2" destOrd="0" presId="urn:microsoft.com/office/officeart/2018/2/layout/IconVerticalSolidList"/>
    <dgm:cxn modelId="{38A21792-C684-4B16-BE95-3D9E79F4A86C}" type="presParOf" srcId="{FA823CA6-04F9-4D52-B422-43A2A18AE6CA}" destId="{27251B6C-71B9-4798-9EA2-1E7D272D4552}" srcOrd="0" destOrd="0" presId="urn:microsoft.com/office/officeart/2018/2/layout/IconVerticalSolidList"/>
    <dgm:cxn modelId="{DA546781-2328-4749-9E90-7AF9301A4441}" type="presParOf" srcId="{FA823CA6-04F9-4D52-B422-43A2A18AE6CA}" destId="{BA892970-56D0-40BF-BA0B-0596F63D4365}" srcOrd="1" destOrd="0" presId="urn:microsoft.com/office/officeart/2018/2/layout/IconVerticalSolidList"/>
    <dgm:cxn modelId="{798E48D7-BF9B-4513-8054-CD3D6D430FE9}" type="presParOf" srcId="{FA823CA6-04F9-4D52-B422-43A2A18AE6CA}" destId="{45BBF5E7-2ADE-4564-B506-4A4157060255}" srcOrd="2" destOrd="0" presId="urn:microsoft.com/office/officeart/2018/2/layout/IconVerticalSolidList"/>
    <dgm:cxn modelId="{CE22AABB-33DF-4078-9705-5654DA2D2B82}" type="presParOf" srcId="{FA823CA6-04F9-4D52-B422-43A2A18AE6CA}" destId="{FD406B9C-8F8D-43C6-8B10-79A98957F362}" srcOrd="3" destOrd="0" presId="urn:microsoft.com/office/officeart/2018/2/layout/IconVerticalSolidList"/>
    <dgm:cxn modelId="{8838CC02-8B06-4F2F-872C-2B3E6EE56D9E}" type="presParOf" srcId="{DB9B3789-9F8B-424D-B8C5-08C36B741883}" destId="{7A3DC614-EAE9-4CA4-83CB-0A21E9FABCE5}" srcOrd="3" destOrd="0" presId="urn:microsoft.com/office/officeart/2018/2/layout/IconVerticalSolidList"/>
    <dgm:cxn modelId="{DD15F2F6-BF1C-472E-831A-13EF1D4D6674}" type="presParOf" srcId="{DB9B3789-9F8B-424D-B8C5-08C36B741883}" destId="{4B2E9A83-3D18-4B41-8E51-241319293B6D}" srcOrd="4" destOrd="0" presId="urn:microsoft.com/office/officeart/2018/2/layout/IconVerticalSolidList"/>
    <dgm:cxn modelId="{D2B3441B-F846-4063-A0C1-5377D52B5F49}" type="presParOf" srcId="{4B2E9A83-3D18-4B41-8E51-241319293B6D}" destId="{B841D686-2E8C-4DB3-A7BF-803A4FEF5B18}" srcOrd="0" destOrd="0" presId="urn:microsoft.com/office/officeart/2018/2/layout/IconVerticalSolidList"/>
    <dgm:cxn modelId="{F54BC922-A564-4832-BDAF-AB8621098D6B}" type="presParOf" srcId="{4B2E9A83-3D18-4B41-8E51-241319293B6D}" destId="{D55A8569-8875-4242-8778-18552D812F05}" srcOrd="1" destOrd="0" presId="urn:microsoft.com/office/officeart/2018/2/layout/IconVerticalSolidList"/>
    <dgm:cxn modelId="{0F562CD6-CB12-4224-9316-39B1CE2D7C2A}" type="presParOf" srcId="{4B2E9A83-3D18-4B41-8E51-241319293B6D}" destId="{37B25C7A-B7D6-483A-B9D7-B8F19EB8395F}" srcOrd="2" destOrd="0" presId="urn:microsoft.com/office/officeart/2018/2/layout/IconVerticalSolidList"/>
    <dgm:cxn modelId="{66EFA2E1-1532-4FA0-8F69-E3CCF55D297C}" type="presParOf" srcId="{4B2E9A83-3D18-4B41-8E51-241319293B6D}" destId="{5ECBEA39-7FA3-4EB3-B816-06ED39D91B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BFE2C-B99B-43F7-8250-0EFAA443EAB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9B968D-F609-4557-A4EB-00CD5D35E405}">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716EA-7190-4B2A-A693-639EC975091D}">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Project management is essential to organizations, ensuring project success. </a:t>
          </a:r>
        </a:p>
      </dsp:txBody>
      <dsp:txXfrm>
        <a:off x="836323" y="3399"/>
        <a:ext cx="9679276" cy="724089"/>
      </dsp:txXfrm>
    </dsp:sp>
    <dsp:sp modelId="{72495CD5-1358-44A7-AB59-DE9C749BCD80}">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931C6-65C0-4470-9B57-62CFD1CB964C}">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38CB7-B646-40E2-9B8D-35549A83C1E1}">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High project failure rates are due to delays, overruns and stakeholder dissatisfaction. </a:t>
          </a:r>
        </a:p>
      </dsp:txBody>
      <dsp:txXfrm>
        <a:off x="836323" y="908511"/>
        <a:ext cx="9679276" cy="724089"/>
      </dsp:txXfrm>
    </dsp:sp>
    <dsp:sp modelId="{26E2592F-3732-45A3-A8B2-AA6A64337779}">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7513D-5595-4FBF-8208-FBB51DF42CE3}">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5E2B5-FD0C-4126-854B-A64B4F2ECD77}">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Traditional methods don't adequately cater for today's complex projects.</a:t>
          </a:r>
        </a:p>
      </dsp:txBody>
      <dsp:txXfrm>
        <a:off x="836323" y="1813624"/>
        <a:ext cx="9679276" cy="724089"/>
      </dsp:txXfrm>
    </dsp:sp>
    <dsp:sp modelId="{B5D8E4D8-C048-4021-98DD-F4C64AEFC6C6}">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F324A-6086-4878-93CC-2C6E43B59526}">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01457-F3E4-49F3-A2F8-4E8B9FAD16DF}">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Artificial Intelligence (AI) has become a cornerstone of Industrial Revolution 4.0, offering tools for decision-making, resource allocation and risk prediction.</a:t>
          </a:r>
        </a:p>
      </dsp:txBody>
      <dsp:txXfrm>
        <a:off x="836323" y="2718736"/>
        <a:ext cx="9679276" cy="724089"/>
      </dsp:txXfrm>
    </dsp:sp>
    <dsp:sp modelId="{E9878C80-94C3-42B3-8AC6-ED3DBD73DEFE}">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AAD22-28F6-4005-A139-A87FB5E952DC}">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64650-F8F1-4523-BBBA-F99B3AB0AE88}">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Integrating AI is becoming an increasing focus to increase project success and efficiency.</a:t>
          </a:r>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D6241-9560-471F-BB9E-0B7BF04AA7BA}">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CE2AD-15EA-4079-8A0E-BDAF0B8318D2}">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AA3048-9FB3-43DA-ACCE-D5875F757AB7}">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100000"/>
            </a:lnSpc>
            <a:spcBef>
              <a:spcPct val="0"/>
            </a:spcBef>
            <a:spcAft>
              <a:spcPct val="35000"/>
            </a:spcAft>
            <a:buNone/>
          </a:pPr>
          <a:r>
            <a:rPr lang="en-US" sz="2200" kern="1200"/>
            <a:t>AI adoption into project management improves success rates but lacks established models.</a:t>
          </a:r>
        </a:p>
      </dsp:txBody>
      <dsp:txXfrm>
        <a:off x="1844034" y="682"/>
        <a:ext cx="4401230" cy="1596566"/>
      </dsp:txXfrm>
    </dsp:sp>
    <dsp:sp modelId="{2464A033-42E5-42CC-837F-8617CBC0DC4E}">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7BACA-B6D7-40D8-9093-1DE6C3D1D1D9}">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80D1F-BD61-40ED-8EEB-DBA3D33309DF}">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100000"/>
            </a:lnSpc>
            <a:spcBef>
              <a:spcPct val="0"/>
            </a:spcBef>
            <a:spcAft>
              <a:spcPct val="35000"/>
            </a:spcAft>
            <a:buNone/>
          </a:pPr>
          <a:r>
            <a:rPr lang="en-US" sz="2200" kern="1200"/>
            <a:t>The absence of guidelines limits successful AI implementation within project management.</a:t>
          </a:r>
        </a:p>
      </dsp:txBody>
      <dsp:txXfrm>
        <a:off x="1844034" y="1996390"/>
        <a:ext cx="4401230" cy="1596566"/>
      </dsp:txXfrm>
    </dsp:sp>
    <dsp:sp modelId="{2F0E961C-3799-489E-AD00-44F4705E1B27}">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36636-0676-41BC-8631-4772599ED83A}">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87980A-C779-488F-A06C-E966958F6649}">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100000"/>
            </a:lnSpc>
            <a:spcBef>
              <a:spcPct val="0"/>
            </a:spcBef>
            <a:spcAft>
              <a:spcPct val="35000"/>
            </a:spcAft>
            <a:buNone/>
          </a:pPr>
          <a:r>
            <a:rPr lang="en-US" sz="2200" kern="1200"/>
            <a:t>Project management's complexity necessitates creative AI solutions.</a:t>
          </a:r>
        </a:p>
      </dsp:txBody>
      <dsp:txXfrm>
        <a:off x="1844034" y="3992098"/>
        <a:ext cx="4401230" cy="1596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9D3AC-0485-41FB-9C8A-3160382346FF}">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F82D1-3853-43B3-8B4B-F7128087A579}">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C15BA-CEC9-4511-B7B6-E806E04ADD74}">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This research employs mixed methods (quantitative and qualitative).</a:t>
          </a:r>
        </a:p>
      </dsp:txBody>
      <dsp:txXfrm>
        <a:off x="1057183" y="1805"/>
        <a:ext cx="9458416" cy="915310"/>
      </dsp:txXfrm>
    </dsp:sp>
    <dsp:sp modelId="{CA01B8E0-ACC8-4ED4-B97C-13DCCFF3EBCF}">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B9FFA-3006-45EC-9E0A-91F8E7F441CA}">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C8C58-217B-4C9D-A4E4-CE2EEC6899EB}">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Quantitative techniques will gather numerical data for analysis while qualitative methodologies gather rich insights from experts.</a:t>
          </a:r>
        </a:p>
      </dsp:txBody>
      <dsp:txXfrm>
        <a:off x="1057183" y="1145944"/>
        <a:ext cx="9458416" cy="915310"/>
      </dsp:txXfrm>
    </dsp:sp>
    <dsp:sp modelId="{86AD23A9-94CB-4478-A1CA-8C479BA959C4}">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77ED5-D5D7-4A9C-94FB-3397D60A869E}">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8BEBE-A5D6-46C3-B7D9-75D7800BA18C}">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Mixed methodologies will then validate and supplement findings.</a:t>
          </a:r>
        </a:p>
      </dsp:txBody>
      <dsp:txXfrm>
        <a:off x="1057183" y="2290082"/>
        <a:ext cx="9458416" cy="915310"/>
      </dsp:txXfrm>
    </dsp:sp>
    <dsp:sp modelId="{DBF75F6F-B678-481C-B0DF-EA585CD78ADE}">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626CE-7AAB-418B-9293-93EB8D38D36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4A44C-B9A5-4BA5-9CB4-593DFDC8E3CC}">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This will help to provide a broad perspective of research questions.</a:t>
          </a:r>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75026-8771-433C-8C8D-3FD867552D7F}">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C055E-B0EA-41CC-9CEB-29E104634BA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35F56-8682-4765-B397-C316820426D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This research will target professionals involved in project management and AI implementation, such as project managers, AI specialists, executives and relevant stakeholders. </a:t>
          </a:r>
        </a:p>
      </dsp:txBody>
      <dsp:txXfrm>
        <a:off x="1435590" y="531"/>
        <a:ext cx="9080009" cy="1242935"/>
      </dsp:txXfrm>
    </dsp:sp>
    <dsp:sp modelId="{27251B6C-71B9-4798-9EA2-1E7D272D455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92970-56D0-40BF-BA0B-0596F63D436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06B9C-8F8D-43C6-8B10-79A98957F36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They possess knowledge and expertise necessary for answering research questions.</a:t>
          </a:r>
        </a:p>
      </dsp:txBody>
      <dsp:txXfrm>
        <a:off x="1435590" y="1554201"/>
        <a:ext cx="9080009" cy="1242935"/>
      </dsp:txXfrm>
    </dsp:sp>
    <dsp:sp modelId="{B841D686-2E8C-4DB3-A7BF-803A4FEF5B18}">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A8569-8875-4242-8778-18552D812F0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BEA39-7FA3-4EB3-B816-06ED39D91B7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Focusing on this population ensures practical applicability of findings and will lead to insightful input from those implementing AI in project management.</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6CBE-846A-4194-9986-C5AD85AA2B09}" type="datetimeFigureOut">
              <a:t>19.10.2023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4F83C-5053-4435-A6BB-A55DB1E79510}" type="slidenum">
              <a:t>‹#›</a:t>
            </a:fld>
            <a:endParaRPr lang="en-US"/>
          </a:p>
        </p:txBody>
      </p:sp>
    </p:spTree>
    <p:extLst>
      <p:ext uri="{BB962C8B-B14F-4D97-AF65-F5344CB8AC3E}">
        <p14:creationId xmlns:p14="http://schemas.microsoft.com/office/powerpoint/2010/main" val="411614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Project management is an essential function within organizations, as it facilitates overseeing the planning, execution and completion of projects successfully (Salleh &amp; Aziz 2022). Project managers play an instrumental role in helping businesses meet their strategic goals efficiently; yet its failure rate remains alarmingly high. Indeed, many projects encounter issues like delays, budget overruns, and failing to meet stakeholder expectations.</a:t>
            </a:r>
          </a:p>
          <a:p>
            <a:r>
              <a:rPr lang="en-US"/>
              <a:t>Traditional project management approaches often struggle to manage the complexities of modern projects, which is where Artificial Intelligence (AI) comes in. Since the Fourth Industrial Revolution (IR 4.0), AI has seen unprecedented growth thanks to technological innovations like reduced computational costs, faster communication speeds, and enhanced sensor technologies. AI promises to revolutionize project management by providing intelligent tools and insights that enhance decision-making, optimize resource allocation decisions and foresee potential risks.</a:t>
            </a:r>
          </a:p>
          <a:p>
            <a:r>
              <a:rPr lang="en-US"/>
              <a:t>Integrating AI into project management has gained immense interest as it promises to address traditional approaches' shortcomings. This presentation explores the synergies between AI and project management, providing insights into how it can be leveraged to increase project success rates and efficiency.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2</a:t>
            </a:fld>
            <a:endParaRPr lang="en-US"/>
          </a:p>
        </p:txBody>
      </p:sp>
    </p:spTree>
    <p:extLst>
      <p:ext uri="{BB962C8B-B14F-4D97-AF65-F5344CB8AC3E}">
        <p14:creationId xmlns:p14="http://schemas.microsoft.com/office/powerpoint/2010/main" val="293710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This research targets professionals and experts working in project management and Artificial Intelligence (AI) implementation across industries. This population is particularly relevant as they possess the necessary knowledge, experience, and insights required to effectively address research questions and objectives.</a:t>
            </a:r>
          </a:p>
          <a:p>
            <a:r>
              <a:rPr lang="en-US"/>
              <a:t>Project managers, AI specialists, executives, and other relevant stakeholders directly involved with AI-augmented project management practices will comprise the research population. These individuals are essential in understanding the challenges, benefits, and strategies associated with using AI to augment project management practices.</a:t>
            </a:r>
          </a:p>
          <a:p>
            <a:r>
              <a:rPr lang="en-US"/>
              <a:t>By targeting this population, this research seeks to gain comprehensive insights from those at the forefront of using AI solutions in project management, thus assuring both relevancy and practical applicability of its findings.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11</a:t>
            </a:fld>
            <a:endParaRPr lang="en-US"/>
          </a:p>
        </p:txBody>
      </p:sp>
    </p:spTree>
    <p:extLst>
      <p:ext uri="{BB962C8B-B14F-4D97-AF65-F5344CB8AC3E}">
        <p14:creationId xmlns:p14="http://schemas.microsoft.com/office/powerpoint/2010/main" val="111111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this research attempts to pave the way for a paradigm shift in project management by harnessing AI's capabilities. Project management plays a critical role in organizational success but traditional methods often result in high failure rates; AI's rapid rise since the Fourth Industrial Revolution (IR 4.0) provides an avenue for meeting these challenges head on.</a:t>
            </a:r>
          </a:p>
          <a:p>
            <a:r>
              <a:rPr lang="en-US"/>
              <a:t>This study is an attempt to address the urgent need for established models and frameworks of artificial intelligence implementation in project management, acknowledging its extensive domain knowledge requirements. By setting specific research questions with measurable objectives aligned to specific research questions and tangible objectives, this research explores how AI can seamlessly be incorporated into project management practices to increase efficiency, decision making and resource allocation.</a:t>
            </a:r>
          </a:p>
          <a:p>
            <a:r>
              <a:rPr lang="en-US"/>
              <a:t>Research of this nature should not be underestimated, as its findings could revolutionize project management by ushering in an age of predictive project management that offers higher success rates and increased adaptability to an ever-evolving business landscape. AI combined with project management is poised to drive organizational excellence - making this research endeavor all the more important (Salleh &amp; Aziz 2022; Kelepouris 2023).</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12</a:t>
            </a:fld>
            <a:endParaRPr lang="en-US"/>
          </a:p>
        </p:txBody>
      </p:sp>
    </p:spTree>
    <p:extLst>
      <p:ext uri="{BB962C8B-B14F-4D97-AF65-F5344CB8AC3E}">
        <p14:creationId xmlns:p14="http://schemas.microsoft.com/office/powerpoint/2010/main" val="300166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research seeks to propose the utilization of AI-augmented Project Management (AI-PM), to develop integration models and frameworks.</a:t>
            </a:r>
          </a:p>
          <a:p>
            <a:r>
              <a:rPr lang="en-US"/>
              <a:t>Artificial Intelligence (AI) integration into project management provides an exciting avenue to increasing project success rates; however, implementation poses significant obstacles due to a lack of widely accepted models or frameworks for AI implementation in this domain (Salleh &amp; Aziz 2022). Furthermore, unlike traditional project management processes, AI implementation in project management requires considerable domain expertise - making the undertaking an immense task indeed.</a:t>
            </a:r>
          </a:p>
          <a:p>
            <a:r>
              <a:rPr lang="en-US"/>
              <a:t>Lacking clear guidelines and frameworks to address AI implementation in project management practices creates an urgent research gap that must be quickly filled in order for AI implementation to take full effect. This gap needs to be filled quickly as its existence impedes successful adoption.</a:t>
            </a:r>
          </a:p>
          <a:p>
            <a:r>
              <a:rPr lang="en-US"/>
              <a:t>AI can provide innovative solutions to the complexity of project management by offering data-driven insights, predictive analytics and intelligent decision support systems.</a:t>
            </a:r>
          </a:p>
          <a:p>
            <a:r>
              <a:rPr lang="en-US"/>
              <a:t>Thus, this research seeks to close this void by proposing use cases for AI-augmented Project Management (AI-PM). The hope is that this effort will pave the way towards the creation of suitable models and frameworks to facilitate AI integration into project management practices successfully.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3</a:t>
            </a:fld>
            <a:endParaRPr lang="en-US"/>
          </a:p>
        </p:txBody>
      </p:sp>
    </p:spTree>
    <p:extLst>
      <p:ext uri="{BB962C8B-B14F-4D97-AF65-F5344CB8AC3E}">
        <p14:creationId xmlns:p14="http://schemas.microsoft.com/office/powerpoint/2010/main" val="362095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research seeks to investigate and understand how Artificial Intelligence (AI) is being integrated into project management practices with a goal of improving them, as demonstrated by Kelepouris (2023).</a:t>
            </a:r>
          </a:p>
          <a:p>
            <a:r>
              <a:rPr lang="en-US"/>
              <a:t>This research explores how AI can be effectively leveraged to improve project management processes, increase efficiency and enhance decision-making - thus contributing to modern project management where projects continually change complexity and demands. At its heart lies an aim to contribute towards its advancement as time marches on. For this reason it provides four research questions.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4</a:t>
            </a:fld>
            <a:endParaRPr lang="en-US"/>
          </a:p>
        </p:txBody>
      </p:sp>
    </p:spTree>
    <p:extLst>
      <p:ext uri="{BB962C8B-B14F-4D97-AF65-F5344CB8AC3E}">
        <p14:creationId xmlns:p14="http://schemas.microsoft.com/office/powerpoint/2010/main" val="29405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questions help to highlight AI integration's influence on organizational practices.</a:t>
            </a:r>
          </a:p>
          <a:p>
            <a:r>
              <a:rPr lang="en-US"/>
              <a:t>This research is guided by specific questions that align with its overarching aim, such as: </a:t>
            </a:r>
          </a:p>
          <a:p>
            <a:r>
              <a:rPr lang="en-US"/>
              <a:t>1. Can Artificial Intelligence (AI) be integrated into project management practices to increase project success rates?</a:t>
            </a:r>
            <a:endParaRPr lang="en-US">
              <a:ea typeface="Calibri" panose="020F0502020204030204"/>
              <a:cs typeface="Calibri" panose="020F0502020204030204"/>
            </a:endParaRPr>
          </a:p>
          <a:p>
            <a:r>
              <a:rPr lang="en-US"/>
              <a:t>2. What are the main challenges and barriers associated with AI implementation for project management?</a:t>
            </a:r>
            <a:endParaRPr lang="en-US">
              <a:ea typeface="Calibri" panose="020F0502020204030204"/>
              <a:cs typeface="Calibri" panose="020F0502020204030204"/>
            </a:endParaRPr>
          </a:p>
          <a:p>
            <a:r>
              <a:rPr lang="en-US"/>
              <a:t> 3. Which strategies and best practices can organizations use to adopt AI-augmented project management successfully?</a:t>
            </a:r>
          </a:p>
          <a:p>
            <a:r>
              <a:rPr lang="en-US"/>
              <a:t>4. How can AI-driven project management contribute to increased efficiency, enhanced decision-making and optimized resource allocation?</a:t>
            </a:r>
            <a:endParaRPr lang="en-US">
              <a:ea typeface="Calibri" panose="020F0502020204030204"/>
              <a:cs typeface="Calibri" panose="020F0502020204030204"/>
            </a:endParaRPr>
          </a:p>
          <a:p>
            <a:r>
              <a:rPr lang="en-US"/>
              <a:t>These research questions serve as the cornerstone for this investigation, ensuring it remains on track with its objectives and remains focused and aligned with research objectives. Their purpose is to gain in-depth insights into AI integration into project management and its effects on organizational practices, as well as provide comprehensive analyses.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5</a:t>
            </a:fld>
            <a:endParaRPr lang="en-US"/>
          </a:p>
        </p:txBody>
      </p:sp>
    </p:spTree>
    <p:extLst>
      <p:ext uri="{BB962C8B-B14F-4D97-AF65-F5344CB8AC3E}">
        <p14:creationId xmlns:p14="http://schemas.microsoft.com/office/powerpoint/2010/main" val="173445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accomplish the primary aim of this research, specific objectives have been set. These measurable and specific targets provide direction for meaningful results of this study. Examples of such objectives may include:</a:t>
            </a:r>
          </a:p>
          <a:p>
            <a:r>
              <a:rPr lang="en-US"/>
              <a:t>1. Assessing the current landscape of AI integration into project management practices. 2. To identify challenges and barriers organizations encounter when adopting AI for project management purposes.</a:t>
            </a:r>
          </a:p>
          <a:p>
            <a:r>
              <a:rPr lang="en-US"/>
              <a:t>3. To evaluate the strategies and best practices employed by organizations to successfully implement AI-augmented project management. 4. To assess the effects of AI-powered project management on project efficiency, decision-making, resource allocation, and cost.</a:t>
            </a:r>
          </a:p>
          <a:p>
            <a:r>
              <a:rPr lang="en-US"/>
              <a:t>These research objectives serve as a clear framework for this investigation, providing a systematic exploration of the topic at hand. Their purpose is to ensure that AI integration into project management research addresses crucial elements and delivers important contributions to this field.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6</a:t>
            </a:fld>
            <a:endParaRPr lang="en-US"/>
          </a:p>
        </p:txBody>
      </p:sp>
    </p:spTree>
    <p:extLst>
      <p:ext uri="{BB962C8B-B14F-4D97-AF65-F5344CB8AC3E}">
        <p14:creationId xmlns:p14="http://schemas.microsoft.com/office/powerpoint/2010/main" val="244180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research, a mixed methods research approach will be adopted; this incorporates both quantitative and qualitative methodologies (Schoonenboom &amp; Johnson, 2017). Adopting such an approach allows for the most in-depth exploration of how Artificial Intelligence (AI) fits into project management environments.</a:t>
            </a:r>
          </a:p>
          <a:p>
            <a:r>
              <a:rPr lang="en-US"/>
              <a:t>Quantitative methods will be employed to collect numerical data through surveys and quantitatively analyze trends, patterns and statistical relationships that result from artificial intelligence implementation on project management practices. On the other hand, qualitative methods like interviews will be utilized to gather rich, in-depth insights from industry experts regarding AI implementation in project management practices - thus providing deeper understanding of both challenges and opportunities associated with this implementation.</a:t>
            </a:r>
            <a:endParaRPr lang="en-US">
              <a:ea typeface="Calibri"/>
              <a:cs typeface="Calibri"/>
            </a:endParaRPr>
          </a:p>
          <a:p>
            <a:r>
              <a:rPr lang="en-US"/>
              <a:t>A mixed methods approach offers several distinct advantages over single method approaches (Hansen et al., 2016). It facilitates triangulated findings, validating and supplementing results obtained through both quantitative and qualitative sources; providing an all-round view on research questions and objectives.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7</a:t>
            </a:fld>
            <a:endParaRPr lang="en-US"/>
          </a:p>
        </p:txBody>
      </p:sp>
    </p:spTree>
    <p:extLst>
      <p:ext uri="{BB962C8B-B14F-4D97-AF65-F5344CB8AC3E}">
        <p14:creationId xmlns:p14="http://schemas.microsoft.com/office/powerpoint/2010/main" val="373218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research will employ a case study research design. This methodology allows for in-depth exploration of how Artificial Intelligence (AI) fits into project management within its natural environment, providing researchers with an unparalleled opportunity to gain a complete understanding of all associated complexities.</a:t>
            </a:r>
          </a:p>
          <a:p>
            <a:r>
              <a:rPr lang="en-US"/>
              <a:t>Case study designs are appropriate when looking at the practical applications of artificial intelligence in project management, including its challenges and strategies employed by organizations. Interviews and document analysis provide an effective and thorough examination of this field.</a:t>
            </a:r>
          </a:p>
          <a:p>
            <a:r>
              <a:rPr lang="en-US"/>
              <a:t>By focusing on individual cases, this research design allows a deep dive into the intricacies of AI implementation in project management, yielding invaluable insight for both theory and practice.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8</a:t>
            </a:fld>
            <a:endParaRPr lang="en-US"/>
          </a:p>
        </p:txBody>
      </p:sp>
    </p:spTree>
    <p:extLst>
      <p:ext uri="{BB962C8B-B14F-4D97-AF65-F5344CB8AC3E}">
        <p14:creationId xmlns:p14="http://schemas.microsoft.com/office/powerpoint/2010/main" val="226627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ensure a thorough analysis, this research employs an inclusive approach in gathering its data. It utilizes various approaches for data collection to provide an in-depth exploration of this topic; primary data will be gathered via interviews with industry professionals such as project managers, AI specialists and executives - giving firsthand insight into challenges related to AI integration into project management strategies and tactics.</a:t>
            </a:r>
          </a:p>
          <a:p>
            <a:r>
              <a:rPr lang="en-US"/>
              <a:t>Additionally, surveys will be administered to collect quantitative data from a wider sampling of project management professionals and enable quantification of opinions and trends related to AI's effect on project management practices.</a:t>
            </a:r>
          </a:p>
          <a:p>
            <a:r>
              <a:rPr lang="en-US"/>
              <a:t>Secondary data sources will also be utilized, including peer-reviewed academic articles, industry reports and case studies. These will serve to add context and support the research with accurate and credible information. Primary and secondary data collection techniques will ensure a comprehensive analysis of your research topic.</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9</a:t>
            </a:fld>
            <a:endParaRPr lang="en-US"/>
          </a:p>
        </p:txBody>
      </p:sp>
    </p:spTree>
    <p:extLst>
      <p:ext uri="{BB962C8B-B14F-4D97-AF65-F5344CB8AC3E}">
        <p14:creationId xmlns:p14="http://schemas.microsoft.com/office/powerpoint/2010/main" val="417458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Secondary data sources in this research will comprise of reliable and credible resources. Academic journals, scholarly articles, and conference papers will all serve as important sources for gathering data related to AI implementation in project management; these sources will establish both theoretical and empirical knowledge bases.</a:t>
            </a:r>
          </a:p>
          <a:p>
            <a:r>
              <a:rPr lang="en-US"/>
              <a:t>As secondary sources, industry reports and whitepapers will also provide insights into real-world applications and trends related to AI and project management. These documents can provide invaluable knowledge of practical challenges faced by organizations.</a:t>
            </a:r>
          </a:p>
          <a:p>
            <a:r>
              <a:rPr lang="en-US"/>
              <a:t>As it is of paramount importance that research findings be accurate and valid, using credible secondary sources is key in upholding their validity and reliability. By drawing upon peer-reviewed materials and industry reports as sources for its conclusions. </a:t>
            </a:r>
          </a:p>
          <a:p>
            <a:r>
              <a:rPr lang="en-US"/>
              <a: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114F83C-5053-4435-A6BB-A55DB1E79510}" type="slidenum">
              <a:t>10</a:t>
            </a:fld>
            <a:endParaRPr lang="en-US"/>
          </a:p>
        </p:txBody>
      </p:sp>
    </p:spTree>
    <p:extLst>
      <p:ext uri="{BB962C8B-B14F-4D97-AF65-F5344CB8AC3E}">
        <p14:creationId xmlns:p14="http://schemas.microsoft.com/office/powerpoint/2010/main" val="185925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va-portal.org/smash/get/diva2:1771036/FULLTEXT01.pdf" TargetMode="External"/><Relationship Id="rId2" Type="http://schemas.openxmlformats.org/officeDocument/2006/relationships/hyperlink" Target="https://doi.org/10.1136/emermed-2015-205277" TargetMode="External"/><Relationship Id="rId1" Type="http://schemas.openxmlformats.org/officeDocument/2006/relationships/slideLayout" Target="../slideLayouts/slideLayout2.xml"/><Relationship Id="rId5" Type="http://schemas.openxmlformats.org/officeDocument/2006/relationships/hyperlink" Target="https://doi.org/10.1007/s11577-017-0454-1" TargetMode="External"/><Relationship Id="rId4" Type="http://schemas.openxmlformats.org/officeDocument/2006/relationships/hyperlink" Target="https://doi.org/10.2991/978-94-6463-080-0_24"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hebluediamondgallery.com/handwriting/g/goal.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thebluediamondgallery.com/handwriting/o/objectives.html"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dgpixel.com/techblog/intelligenza-artificiale-in-azienda-scenario-tecnologie-strategi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post-it-note/d/data-analysi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6243" y="609600"/>
            <a:ext cx="6830582" cy="1330839"/>
          </a:xfrm>
        </p:spPr>
        <p:txBody>
          <a:bodyPr vert="horz" lIns="91440" tIns="45720" rIns="91440" bIns="45720" rtlCol="0" anchor="ctr">
            <a:noAutofit/>
          </a:bodyPr>
          <a:lstStyle/>
          <a:p>
            <a:r>
              <a:rPr lang="en-US" sz="3600" b="1" dirty="0"/>
              <a:t>Leveraging Artificial Intelligence for Predictive Project Management</a:t>
            </a:r>
            <a:endParaRPr lang="en-US" sz="3600" b="1" dirty="0">
              <a:ea typeface="Calibri Light"/>
              <a:cs typeface="Calibri Light"/>
            </a:endParaRPr>
          </a:p>
        </p:txBody>
      </p:sp>
      <p:sp>
        <p:nvSpPr>
          <p:cNvPr id="3" name="Subtitle 2"/>
          <p:cNvSpPr>
            <a:spLocks noGrp="1"/>
          </p:cNvSpPr>
          <p:nvPr>
            <p:ph type="subTitle" idx="1"/>
          </p:nvPr>
        </p:nvSpPr>
        <p:spPr>
          <a:xfrm>
            <a:off x="1668996" y="2352253"/>
            <a:ext cx="3158741" cy="3908586"/>
          </a:xfrm>
        </p:spPr>
        <p:txBody>
          <a:bodyPr vert="horz" lIns="91440" tIns="45720" rIns="91440" bIns="45720" rtlCol="0" anchor="t">
            <a:normAutofit/>
          </a:bodyPr>
          <a:lstStyle/>
          <a:p>
            <a:r>
              <a:rPr lang="en-US"/>
              <a:t> Your Name</a:t>
            </a:r>
            <a:endParaRPr lang="en-US">
              <a:ea typeface="Calibri" panose="020F0502020204030204"/>
              <a:cs typeface="Calibri" panose="020F0502020204030204"/>
            </a:endParaRPr>
          </a:p>
          <a:p>
            <a:r>
              <a:rPr lang="en-US"/>
              <a:t>University</a:t>
            </a:r>
            <a:endParaRPr lang="en-US">
              <a:ea typeface="Calibri" panose="020F0502020204030204"/>
              <a:cs typeface="Calibri" panose="020F0502020204030204"/>
            </a:endParaRPr>
          </a:p>
          <a:p>
            <a:r>
              <a:rPr lang="en-US"/>
              <a:t>Course</a:t>
            </a:r>
            <a:endParaRPr lang="en-US">
              <a:ea typeface="Calibri" panose="020F0502020204030204"/>
              <a:cs typeface="Calibri" panose="020F0502020204030204"/>
            </a:endParaRPr>
          </a:p>
          <a:p>
            <a:r>
              <a:rPr lang="en-US"/>
              <a:t>Professor</a:t>
            </a:r>
            <a:endParaRPr lang="en-US">
              <a:ea typeface="Calibri" panose="020F0502020204030204"/>
              <a:cs typeface="Calibri" panose="020F0502020204030204"/>
            </a:endParaRPr>
          </a:p>
          <a:p>
            <a:r>
              <a:rPr lang="en-US"/>
              <a:t> Date of Presentation</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pic>
        <p:nvPicPr>
          <p:cNvPr id="5" name="Picture 4" descr="Artificial Intelligence Free Stock Photo - Public Domain Pictures">
            <a:extLst>
              <a:ext uri="{FF2B5EF4-FFF2-40B4-BE49-F238E27FC236}">
                <a16:creationId xmlns:a16="http://schemas.microsoft.com/office/drawing/2014/main" id="{197D710E-502A-2ED7-4A3F-A9E8C4572214}"/>
              </a:ext>
            </a:extLst>
          </p:cNvPr>
          <p:cNvPicPr>
            <a:picLocks noChangeAspect="1"/>
          </p:cNvPicPr>
          <p:nvPr/>
        </p:nvPicPr>
        <p:blipFill rotWithShape="1">
          <a:blip r:embed="rId2"/>
          <a:srcRect l="17342" r="12152" b="-2"/>
          <a:stretch/>
        </p:blipFill>
        <p:spPr>
          <a:xfrm>
            <a:off x="7363584" y="-330678"/>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D2E6B-33EC-3D50-CF91-2EB85ABAAE9D}"/>
              </a:ext>
            </a:extLst>
          </p:cNvPr>
          <p:cNvSpPr>
            <a:spLocks noGrp="1"/>
          </p:cNvSpPr>
          <p:nvPr>
            <p:ph type="title"/>
          </p:nvPr>
        </p:nvSpPr>
        <p:spPr>
          <a:xfrm>
            <a:off x="761803" y="350196"/>
            <a:ext cx="4646904" cy="1624520"/>
          </a:xfrm>
        </p:spPr>
        <p:txBody>
          <a:bodyPr anchor="ctr">
            <a:normAutofit/>
          </a:bodyPr>
          <a:lstStyle/>
          <a:p>
            <a:r>
              <a:rPr lang="en-US" sz="4000" b="1">
                <a:latin typeface="Calibri"/>
                <a:ea typeface="Calibri"/>
                <a:cs typeface="Calibri"/>
              </a:rPr>
              <a:t>Data Sources  </a:t>
            </a:r>
            <a:endParaRPr lang="en-US" sz="4000" b="1">
              <a:ea typeface="Calibri Light"/>
              <a:cs typeface="Calibri Light"/>
            </a:endParaRPr>
          </a:p>
        </p:txBody>
      </p:sp>
      <p:sp>
        <p:nvSpPr>
          <p:cNvPr id="3" name="Content Placeholder 2">
            <a:extLst>
              <a:ext uri="{FF2B5EF4-FFF2-40B4-BE49-F238E27FC236}">
                <a16:creationId xmlns:a16="http://schemas.microsoft.com/office/drawing/2014/main" id="{C9EE21AE-D442-B9E4-39C4-89F278EB92CB}"/>
              </a:ext>
            </a:extLst>
          </p:cNvPr>
          <p:cNvSpPr>
            <a:spLocks noGrp="1"/>
          </p:cNvSpPr>
          <p:nvPr>
            <p:ph idx="1"/>
          </p:nvPr>
        </p:nvSpPr>
        <p:spPr>
          <a:xfrm>
            <a:off x="761802" y="1866182"/>
            <a:ext cx="6271546" cy="4490167"/>
          </a:xfrm>
        </p:spPr>
        <p:txBody>
          <a:bodyPr vert="horz" lIns="91440" tIns="45720" rIns="91440" bIns="45720" rtlCol="0" anchor="ctr">
            <a:normAutofit/>
          </a:bodyPr>
          <a:lstStyle/>
          <a:p>
            <a:r>
              <a:rPr lang="en-US" sz="2000">
                <a:ea typeface="+mn-lt"/>
                <a:cs typeface="+mn-lt"/>
              </a:rPr>
              <a:t>Secondary data sources such as academic journals, articles and conference papers provide theoretical and empirical knowledge; industry reports and whitepapers will offer real-life perspectives.</a:t>
            </a:r>
            <a:endParaRPr lang="en-US" sz="2000">
              <a:ea typeface="Calibri" panose="020F0502020204030204"/>
              <a:cs typeface="Calibri" panose="020F0502020204030204"/>
            </a:endParaRPr>
          </a:p>
          <a:p>
            <a:r>
              <a:rPr lang="en-US" sz="2000">
                <a:ea typeface="+mn-lt"/>
                <a:cs typeface="+mn-lt"/>
              </a:rPr>
              <a:t>Utilizing reliable secondary sources will increase research validity.</a:t>
            </a:r>
            <a:endParaRPr lang="en-US" sz="2000"/>
          </a:p>
          <a:p>
            <a:r>
              <a:rPr lang="en-US" sz="2000">
                <a:ea typeface="+mn-lt"/>
                <a:cs typeface="+mn-lt"/>
              </a:rPr>
              <a:t>Peer-reviewed materials will provide an ample evidence base. </a:t>
            </a:r>
            <a:endParaRPr lang="en-US" sz="2000"/>
          </a:p>
          <a:p>
            <a:endParaRPr lang="en-US" sz="2000">
              <a:ea typeface="Calibri"/>
              <a:cs typeface="Calibri"/>
            </a:endParaRPr>
          </a:p>
        </p:txBody>
      </p:sp>
      <p:pic>
        <p:nvPicPr>
          <p:cNvPr id="5" name="Picture 4" descr="Books stacked on a table">
            <a:extLst>
              <a:ext uri="{FF2B5EF4-FFF2-40B4-BE49-F238E27FC236}">
                <a16:creationId xmlns:a16="http://schemas.microsoft.com/office/drawing/2014/main" id="{575CCFFB-B3DF-6AC0-42EF-B6D761BFD380}"/>
              </a:ext>
            </a:extLst>
          </p:cNvPr>
          <p:cNvPicPr>
            <a:picLocks noChangeAspect="1"/>
          </p:cNvPicPr>
          <p:nvPr/>
        </p:nvPicPr>
        <p:blipFill rotWithShape="1">
          <a:blip r:embed="rId3"/>
          <a:srcRect l="20146" r="20459" b="3"/>
          <a:stretch/>
        </p:blipFill>
        <p:spPr>
          <a:xfrm>
            <a:off x="7691886" y="1"/>
            <a:ext cx="4506939" cy="6858000"/>
          </a:xfrm>
          <a:prstGeom prst="rect">
            <a:avLst/>
          </a:prstGeom>
        </p:spPr>
      </p:pic>
    </p:spTree>
    <p:extLst>
      <p:ext uri="{BB962C8B-B14F-4D97-AF65-F5344CB8AC3E}">
        <p14:creationId xmlns:p14="http://schemas.microsoft.com/office/powerpoint/2010/main" val="259049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0906-3B85-90BD-0897-9D760A73A8CF}"/>
              </a:ext>
            </a:extLst>
          </p:cNvPr>
          <p:cNvSpPr>
            <a:spLocks noGrp="1"/>
          </p:cNvSpPr>
          <p:nvPr>
            <p:ph type="title"/>
          </p:nvPr>
        </p:nvSpPr>
        <p:spPr/>
        <p:txBody>
          <a:bodyPr/>
          <a:lstStyle/>
          <a:p>
            <a:r>
              <a:rPr lang="en-US" sz="3600" b="1">
                <a:ea typeface="+mj-lt"/>
                <a:cs typeface="+mj-lt"/>
              </a:rPr>
              <a:t>Research Population</a:t>
            </a:r>
            <a:endParaRPr lang="en-US" sz="3600" b="1">
              <a:ea typeface="Calibri Light"/>
              <a:cs typeface="Calibri Light"/>
            </a:endParaRPr>
          </a:p>
          <a:p>
            <a:endParaRPr lang="en-US" sz="3600" b="1">
              <a:ea typeface="Calibri Light"/>
              <a:cs typeface="Calibri Light"/>
            </a:endParaRPr>
          </a:p>
        </p:txBody>
      </p:sp>
      <p:graphicFrame>
        <p:nvGraphicFramePr>
          <p:cNvPr id="5" name="Content Placeholder 2">
            <a:extLst>
              <a:ext uri="{FF2B5EF4-FFF2-40B4-BE49-F238E27FC236}">
                <a16:creationId xmlns:a16="http://schemas.microsoft.com/office/drawing/2014/main" id="{DAFC5AFB-2101-22DF-F904-0DD002E73E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85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E7E3-A379-6A07-1BC7-B186FA934028}"/>
              </a:ext>
            </a:extLst>
          </p:cNvPr>
          <p:cNvSpPr>
            <a:spLocks noGrp="1"/>
          </p:cNvSpPr>
          <p:nvPr>
            <p:ph type="title"/>
          </p:nvPr>
        </p:nvSpPr>
        <p:spPr>
          <a:xfrm>
            <a:off x="762001" y="1138265"/>
            <a:ext cx="9390528" cy="1401183"/>
          </a:xfrm>
        </p:spPr>
        <p:txBody>
          <a:bodyPr anchor="t">
            <a:normAutofit/>
          </a:bodyPr>
          <a:lstStyle/>
          <a:p>
            <a:r>
              <a:rPr lang="en-US" sz="3200" b="1">
                <a:ea typeface="Calibri Light"/>
                <a:cs typeface="Calibri Light"/>
              </a:rPr>
              <a:t>Conclusion</a:t>
            </a:r>
          </a:p>
        </p:txBody>
      </p:sp>
      <p:cxnSp>
        <p:nvCxnSpPr>
          <p:cNvPr id="8"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BF7E74-031E-B546-EA25-A8BC4358BE31}"/>
              </a:ext>
            </a:extLst>
          </p:cNvPr>
          <p:cNvSpPr>
            <a:spLocks noGrp="1"/>
          </p:cNvSpPr>
          <p:nvPr>
            <p:ph idx="1"/>
          </p:nvPr>
        </p:nvSpPr>
        <p:spPr>
          <a:xfrm>
            <a:off x="762001" y="2551176"/>
            <a:ext cx="10069605" cy="3602935"/>
          </a:xfrm>
        </p:spPr>
        <p:txBody>
          <a:bodyPr vert="horz" lIns="91440" tIns="45720" rIns="91440" bIns="45720" rtlCol="0">
            <a:normAutofit/>
          </a:bodyPr>
          <a:lstStyle/>
          <a:p>
            <a:r>
              <a:rPr lang="en-US" sz="2000">
                <a:ea typeface="+mn-lt"/>
                <a:cs typeface="+mn-lt"/>
              </a:rPr>
              <a:t>Research seeks to revolutionize project management using artificial intelligence (AI). </a:t>
            </a:r>
            <a:endParaRPr lang="en-US" sz="2000">
              <a:ea typeface="Calibri" panose="020F0502020204030204"/>
              <a:cs typeface="Calibri" panose="020F0502020204030204"/>
            </a:endParaRPr>
          </a:p>
          <a:p>
            <a:r>
              <a:rPr lang="en-US" sz="2000">
                <a:ea typeface="+mn-lt"/>
                <a:cs typeface="+mn-lt"/>
              </a:rPr>
              <a:t>Traditional approaches have high failure rates and AI in Industry 4.0 could offer an effective solution. Furthermore, researchers seek out recognized models of AI implementation into project management practices.</a:t>
            </a:r>
          </a:p>
          <a:p>
            <a:r>
              <a:rPr lang="en-US" sz="2000">
                <a:ea typeface="+mn-lt"/>
                <a:cs typeface="+mn-lt"/>
              </a:rPr>
              <a:t>AI and project management make an ideal combination, promising organizational excellence.</a:t>
            </a:r>
          </a:p>
          <a:p>
            <a:endParaRPr lang="en-US" sz="2000">
              <a:ea typeface="Calibri"/>
              <a:cs typeface="Calibri"/>
            </a:endParaRPr>
          </a:p>
        </p:txBody>
      </p:sp>
    </p:spTree>
    <p:extLst>
      <p:ext uri="{BB962C8B-B14F-4D97-AF65-F5344CB8AC3E}">
        <p14:creationId xmlns:p14="http://schemas.microsoft.com/office/powerpoint/2010/main" val="60544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E86F-1346-29D2-00EF-73F8D0970A57}"/>
              </a:ext>
            </a:extLst>
          </p:cNvPr>
          <p:cNvSpPr>
            <a:spLocks noGrp="1"/>
          </p:cNvSpPr>
          <p:nvPr>
            <p:ph type="title"/>
          </p:nvPr>
        </p:nvSpPr>
        <p:spPr/>
        <p:txBody>
          <a:bodyPr>
            <a:normAutofit/>
          </a:bodyPr>
          <a:lstStyle/>
          <a:p>
            <a:r>
              <a:rPr lang="en-US" sz="3600" b="1">
                <a:ea typeface="Calibri Light"/>
                <a:cs typeface="Calibri Light"/>
              </a:rPr>
              <a:t>References</a:t>
            </a:r>
          </a:p>
        </p:txBody>
      </p:sp>
      <p:sp>
        <p:nvSpPr>
          <p:cNvPr id="3" name="Content Placeholder 2">
            <a:extLst>
              <a:ext uri="{FF2B5EF4-FFF2-40B4-BE49-F238E27FC236}">
                <a16:creationId xmlns:a16="http://schemas.microsoft.com/office/drawing/2014/main" id="{A57D6A9F-9F8D-F014-DC27-735A14E02CC2}"/>
              </a:ext>
            </a:extLst>
          </p:cNvPr>
          <p:cNvSpPr>
            <a:spLocks noGrp="1"/>
          </p:cNvSpPr>
          <p:nvPr>
            <p:ph idx="1"/>
          </p:nvPr>
        </p:nvSpPr>
        <p:spPr/>
        <p:txBody>
          <a:bodyPr vert="horz" lIns="91440" tIns="45720" rIns="91440" bIns="45720" rtlCol="0" anchor="t">
            <a:normAutofit fontScale="77500" lnSpcReduction="20000"/>
          </a:bodyPr>
          <a:lstStyle/>
          <a:p>
            <a:r>
              <a:rPr lang="en-US">
                <a:ea typeface="+mn-lt"/>
                <a:cs typeface="+mn-lt"/>
              </a:rPr>
              <a:t>Hansen, M., O’Brien, K., Meckler, G., Chang, A. M., &amp; Guise, J.-M. (2016). Understanding the value of mixed methods research: The children’s safety initiative-emergency medical services. </a:t>
            </a:r>
            <a:r>
              <a:rPr lang="en-US" i="1">
                <a:ea typeface="+mn-lt"/>
                <a:cs typeface="+mn-lt"/>
              </a:rPr>
              <a:t>Emergency Medicine Journal : EMJ</a:t>
            </a:r>
            <a:r>
              <a:rPr lang="en-US">
                <a:ea typeface="+mn-lt"/>
                <a:cs typeface="+mn-lt"/>
              </a:rPr>
              <a:t>, </a:t>
            </a:r>
            <a:r>
              <a:rPr lang="en-US" i="1">
                <a:ea typeface="+mn-lt"/>
                <a:cs typeface="+mn-lt"/>
              </a:rPr>
              <a:t>33</a:t>
            </a:r>
            <a:r>
              <a:rPr lang="en-US">
                <a:ea typeface="+mn-lt"/>
                <a:cs typeface="+mn-lt"/>
              </a:rPr>
              <a:t>(7), 489–494. </a:t>
            </a:r>
            <a:r>
              <a:rPr lang="en-US">
                <a:ea typeface="+mn-lt"/>
                <a:cs typeface="+mn-lt"/>
                <a:hlinkClick r:id="rId2"/>
              </a:rPr>
              <a:t>https://doi.org/10.1136/emermed-2015-205277</a:t>
            </a:r>
            <a:endParaRPr lang="en-US">
              <a:ea typeface="Calibri" panose="020F0502020204030204"/>
              <a:cs typeface="Calibri" panose="020F0502020204030204"/>
            </a:endParaRPr>
          </a:p>
          <a:p>
            <a:r>
              <a:rPr lang="en-US">
                <a:ea typeface="+mn-lt"/>
                <a:cs typeface="+mn-lt"/>
              </a:rPr>
              <a:t>Kelepouris, P. (2023). </a:t>
            </a:r>
            <a:r>
              <a:rPr lang="en-US" i="1">
                <a:ea typeface="+mn-lt"/>
                <a:cs typeface="+mn-lt"/>
              </a:rPr>
              <a:t>Degree Project in Entrepreneurship and Innovation Management Second Cycle, 15 credits Implementation of Artificial Intelligence in Project Management and effect in working personnel Literature Review and Case Studies in Athens. </a:t>
            </a:r>
            <a:r>
              <a:rPr lang="en-US">
                <a:ea typeface="+mn-lt"/>
                <a:cs typeface="+mn-lt"/>
              </a:rPr>
              <a:t>. </a:t>
            </a:r>
            <a:r>
              <a:rPr lang="en-US">
                <a:ea typeface="+mn-lt"/>
                <a:cs typeface="+mn-lt"/>
                <a:hlinkClick r:id="rId3"/>
              </a:rPr>
              <a:t>https://www.diva-portal.org/smash/get/diva2:1771036/FULLTEXT01.pdf</a:t>
            </a:r>
            <a:endParaRPr lang="en-US"/>
          </a:p>
          <a:p>
            <a:r>
              <a:rPr lang="en-US">
                <a:ea typeface="+mn-lt"/>
                <a:cs typeface="+mn-lt"/>
              </a:rPr>
              <a:t>Salleh, M. H., &amp; Aziz, K. Ab. (2022). Artificial intelligence augmented project management. In A. Asmawi (Ed.), </a:t>
            </a:r>
            <a:r>
              <a:rPr lang="en-US" i="1">
                <a:ea typeface="+mn-lt"/>
                <a:cs typeface="+mn-lt"/>
              </a:rPr>
              <a:t>Proceedings of the International Conference on Technology and Innovation Management (ICTIM 2022)</a:t>
            </a:r>
            <a:r>
              <a:rPr lang="en-US">
                <a:ea typeface="+mn-lt"/>
                <a:cs typeface="+mn-lt"/>
              </a:rPr>
              <a:t> (Vol. 228, pp. 274–284). Atlantis Press International BV. </a:t>
            </a:r>
            <a:r>
              <a:rPr lang="en-US">
                <a:ea typeface="+mn-lt"/>
                <a:cs typeface="+mn-lt"/>
                <a:hlinkClick r:id="rId4"/>
              </a:rPr>
              <a:t>https://doi.org/10.2991/978-94-6463-080-0_24</a:t>
            </a:r>
            <a:endParaRPr lang="en-US"/>
          </a:p>
          <a:p>
            <a:r>
              <a:rPr lang="en-US">
                <a:ea typeface="+mn-lt"/>
                <a:cs typeface="+mn-lt"/>
              </a:rPr>
              <a:t>Schoonenboom, J., &amp; Johnson, R. B. (2017). How to construct a mixed methods research design. </a:t>
            </a:r>
            <a:r>
              <a:rPr lang="en-US" i="1">
                <a:ea typeface="+mn-lt"/>
                <a:cs typeface="+mn-lt"/>
              </a:rPr>
              <a:t>Kolner Zeitschrift Fur Soziologie Und Sozialpsychologie</a:t>
            </a:r>
            <a:r>
              <a:rPr lang="en-US">
                <a:ea typeface="+mn-lt"/>
                <a:cs typeface="+mn-lt"/>
              </a:rPr>
              <a:t>, </a:t>
            </a:r>
            <a:r>
              <a:rPr lang="en-US" i="1">
                <a:ea typeface="+mn-lt"/>
                <a:cs typeface="+mn-lt"/>
              </a:rPr>
              <a:t>69</a:t>
            </a:r>
            <a:r>
              <a:rPr lang="en-US">
                <a:ea typeface="+mn-lt"/>
                <a:cs typeface="+mn-lt"/>
              </a:rPr>
              <a:t>(Suppl 2), 107–131. </a:t>
            </a:r>
            <a:r>
              <a:rPr lang="en-US">
                <a:ea typeface="+mn-lt"/>
                <a:cs typeface="+mn-lt"/>
                <a:hlinkClick r:id="rId5"/>
              </a:rPr>
              <a:t>https://doi.org/10.1007/s11577-017-0454-1</a:t>
            </a:r>
            <a:endParaRPr lang="en-US"/>
          </a:p>
          <a:p>
            <a:endParaRPr lang="en-US">
              <a:ea typeface="Calibri"/>
              <a:cs typeface="Calibri"/>
            </a:endParaRPr>
          </a:p>
        </p:txBody>
      </p:sp>
    </p:spTree>
    <p:extLst>
      <p:ext uri="{BB962C8B-B14F-4D97-AF65-F5344CB8AC3E}">
        <p14:creationId xmlns:p14="http://schemas.microsoft.com/office/powerpoint/2010/main" val="109288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93A6-EF78-BFC8-95B2-364ED1A5046A}"/>
              </a:ext>
            </a:extLst>
          </p:cNvPr>
          <p:cNvSpPr>
            <a:spLocks noGrp="1"/>
          </p:cNvSpPr>
          <p:nvPr>
            <p:ph type="title"/>
          </p:nvPr>
        </p:nvSpPr>
        <p:spPr/>
        <p:txBody>
          <a:bodyPr/>
          <a:lstStyle/>
          <a:p>
            <a:pPr algn="ctr"/>
            <a:r>
              <a:rPr lang="en-US" sz="3600" b="1">
                <a:latin typeface="Calibri"/>
                <a:ea typeface="Calibri"/>
                <a:cs typeface="Calibri"/>
              </a:rPr>
              <a:t>Background </a:t>
            </a:r>
            <a:endParaRPr lang="en-US" sz="3600" b="1">
              <a:ea typeface="Calibri Light"/>
              <a:cs typeface="Calibri Light"/>
            </a:endParaRPr>
          </a:p>
        </p:txBody>
      </p:sp>
      <p:graphicFrame>
        <p:nvGraphicFramePr>
          <p:cNvPr id="5" name="Content Placeholder 2">
            <a:extLst>
              <a:ext uri="{FF2B5EF4-FFF2-40B4-BE49-F238E27FC236}">
                <a16:creationId xmlns:a16="http://schemas.microsoft.com/office/drawing/2014/main" id="{0C1CF8A5-9AEE-3879-F9C6-E403819849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99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56BAAB3-C510-6AD8-8C16-EA48A8D3D427}"/>
              </a:ext>
            </a:extLst>
          </p:cNvPr>
          <p:cNvSpPr>
            <a:spLocks noGrp="1"/>
          </p:cNvSpPr>
          <p:nvPr>
            <p:ph type="title"/>
          </p:nvPr>
        </p:nvSpPr>
        <p:spPr>
          <a:xfrm>
            <a:off x="479394" y="1070800"/>
            <a:ext cx="3939688" cy="5583126"/>
          </a:xfrm>
        </p:spPr>
        <p:txBody>
          <a:bodyPr>
            <a:normAutofit/>
          </a:bodyPr>
          <a:lstStyle/>
          <a:p>
            <a:pPr algn="r"/>
            <a:r>
              <a:rPr lang="en-US" sz="6800" b="1">
                <a:ea typeface="Calibri Light"/>
                <a:cs typeface="Calibri Light"/>
              </a:rPr>
              <a:t>Problem Statement</a:t>
            </a:r>
            <a:endParaRPr lang="en-US" sz="6800"/>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746906A-0BFC-7315-3916-F73945BB79A2}"/>
              </a:ext>
            </a:extLst>
          </p:cNvPr>
          <p:cNvGraphicFramePr>
            <a:graphicFrameLocks noGrp="1"/>
          </p:cNvGraphicFramePr>
          <p:nvPr>
            <p:ph idx="1"/>
            <p:extLst>
              <p:ext uri="{D42A27DB-BD31-4B8C-83A1-F6EECF244321}">
                <p14:modId xmlns:p14="http://schemas.microsoft.com/office/powerpoint/2010/main" val="288922920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43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39E1-6324-2A9D-75F7-00AC783AEFF0}"/>
              </a:ext>
            </a:extLst>
          </p:cNvPr>
          <p:cNvSpPr>
            <a:spLocks noGrp="1"/>
          </p:cNvSpPr>
          <p:nvPr>
            <p:ph type="title"/>
          </p:nvPr>
        </p:nvSpPr>
        <p:spPr>
          <a:xfrm>
            <a:off x="761840" y="1138265"/>
            <a:ext cx="4544762" cy="1401183"/>
          </a:xfrm>
        </p:spPr>
        <p:txBody>
          <a:bodyPr anchor="t">
            <a:normAutofit/>
          </a:bodyPr>
          <a:lstStyle/>
          <a:p>
            <a:r>
              <a:rPr lang="en-US" sz="3200" b="1">
                <a:latin typeface="Calibri"/>
                <a:ea typeface="Calibri"/>
                <a:cs typeface="Calibri"/>
              </a:rPr>
              <a:t>Goal of this Research </a:t>
            </a:r>
            <a:endParaRPr lang="en-US" sz="3200" b="1">
              <a:ea typeface="Calibri Light"/>
              <a:cs typeface="Calibri Light"/>
            </a:endParaRPr>
          </a:p>
        </p:txBody>
      </p:sp>
      <p:cxnSp>
        <p:nvCxnSpPr>
          <p:cNvPr id="21" name="Straight Connector 2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2F02D6-488E-B0A5-C15C-EB9684342CE3}"/>
              </a:ext>
            </a:extLst>
          </p:cNvPr>
          <p:cNvSpPr>
            <a:spLocks noGrp="1"/>
          </p:cNvSpPr>
          <p:nvPr>
            <p:ph idx="1"/>
          </p:nvPr>
        </p:nvSpPr>
        <p:spPr>
          <a:xfrm>
            <a:off x="761840" y="2551176"/>
            <a:ext cx="4544762" cy="3602935"/>
          </a:xfrm>
        </p:spPr>
        <p:txBody>
          <a:bodyPr vert="horz" lIns="91440" tIns="45720" rIns="91440" bIns="45720" rtlCol="0">
            <a:normAutofit/>
          </a:bodyPr>
          <a:lstStyle/>
          <a:p>
            <a:r>
              <a:rPr lang="en-US" sz="2000">
                <a:ea typeface="+mn-lt"/>
                <a:cs typeface="+mn-lt"/>
              </a:rPr>
              <a:t>This research investigates AI integration in project management practices to enhance practices</a:t>
            </a:r>
            <a:endParaRPr lang="en-US" sz="2000">
              <a:ea typeface="Calibri" panose="020F0502020204030204"/>
              <a:cs typeface="Calibri" panose="020F0502020204030204"/>
            </a:endParaRPr>
          </a:p>
          <a:p>
            <a:r>
              <a:rPr lang="en-US" sz="2000">
                <a:ea typeface="+mn-lt"/>
                <a:cs typeface="+mn-lt"/>
              </a:rPr>
              <a:t>Objective is to study AI's effectiveness at improving processes, efficiency and decision making as well as to advance project management within today's evolving project landscape.</a:t>
            </a:r>
            <a:endParaRPr lang="en-US" sz="2000"/>
          </a:p>
          <a:p>
            <a:endParaRPr lang="en-US" sz="2000">
              <a:ea typeface="Calibri"/>
              <a:cs typeface="Calibri"/>
            </a:endParaRPr>
          </a:p>
        </p:txBody>
      </p:sp>
      <p:pic>
        <p:nvPicPr>
          <p:cNvPr id="4" name="Picture 3" descr="A hand writing a word&#10;&#10;Description automatically generated">
            <a:extLst>
              <a:ext uri="{FF2B5EF4-FFF2-40B4-BE49-F238E27FC236}">
                <a16:creationId xmlns:a16="http://schemas.microsoft.com/office/drawing/2014/main" id="{9DCA7115-56D2-62F3-41AE-7CF3DF3EAC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82748" y="1649525"/>
            <a:ext cx="5334160" cy="3560551"/>
          </a:xfrm>
          <a:prstGeom prst="rect">
            <a:avLst/>
          </a:prstGeom>
        </p:spPr>
      </p:pic>
    </p:spTree>
    <p:extLst>
      <p:ext uri="{BB962C8B-B14F-4D97-AF65-F5344CB8AC3E}">
        <p14:creationId xmlns:p14="http://schemas.microsoft.com/office/powerpoint/2010/main" val="37818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F4C1-64CF-1748-E9E6-8420EC79D65A}"/>
              </a:ext>
            </a:extLst>
          </p:cNvPr>
          <p:cNvSpPr>
            <a:spLocks noGrp="1"/>
          </p:cNvSpPr>
          <p:nvPr>
            <p:ph type="title"/>
          </p:nvPr>
        </p:nvSpPr>
        <p:spPr>
          <a:xfrm>
            <a:off x="762001" y="1138265"/>
            <a:ext cx="9390528" cy="1401183"/>
          </a:xfrm>
        </p:spPr>
        <p:txBody>
          <a:bodyPr anchor="t">
            <a:normAutofit/>
          </a:bodyPr>
          <a:lstStyle/>
          <a:p>
            <a:r>
              <a:rPr lang="en-US" sz="3200" b="1">
                <a:latin typeface="Calibri"/>
                <a:ea typeface="Calibri"/>
                <a:cs typeface="Calibri"/>
              </a:rPr>
              <a:t>Research Questions </a:t>
            </a:r>
            <a:endParaRPr lang="en-US" sz="3200" b="1">
              <a:ea typeface="Calibri Light"/>
              <a:cs typeface="Calibri Light"/>
            </a:endParaRPr>
          </a:p>
        </p:txBody>
      </p:sp>
      <p:cxnSp>
        <p:nvCxnSpPr>
          <p:cNvPr id="8"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742291-BD65-5557-4EFC-094D338A6F14}"/>
              </a:ext>
            </a:extLst>
          </p:cNvPr>
          <p:cNvSpPr>
            <a:spLocks noGrp="1"/>
          </p:cNvSpPr>
          <p:nvPr>
            <p:ph idx="1"/>
          </p:nvPr>
        </p:nvSpPr>
        <p:spPr>
          <a:xfrm>
            <a:off x="762001" y="2551176"/>
            <a:ext cx="10069605" cy="3602935"/>
          </a:xfrm>
        </p:spPr>
        <p:txBody>
          <a:bodyPr vert="horz" lIns="91440" tIns="45720" rIns="91440" bIns="45720" rtlCol="0">
            <a:normAutofit/>
          </a:bodyPr>
          <a:lstStyle/>
          <a:p>
            <a:pPr marL="0" indent="0">
              <a:buNone/>
            </a:pPr>
            <a:r>
              <a:rPr lang="en-US" sz="2000">
                <a:ea typeface="+mn-lt"/>
                <a:cs typeface="+mn-lt"/>
              </a:rPr>
              <a:t>Research should focus on specific questions that address its goal, for instance: </a:t>
            </a:r>
            <a:endParaRPr lang="en-US" sz="2000">
              <a:ea typeface="Calibri" panose="020F0502020204030204"/>
              <a:cs typeface="Calibri" panose="020F0502020204030204"/>
            </a:endParaRPr>
          </a:p>
          <a:p>
            <a:r>
              <a:rPr lang="en-US" sz="2000">
                <a:ea typeface="+mn-lt"/>
                <a:cs typeface="+mn-lt"/>
              </a:rPr>
              <a:t>How can artificial intelligence (AI) enhance project management to achieve higher success rates? </a:t>
            </a:r>
            <a:endParaRPr lang="en-US" sz="2000">
              <a:ea typeface="Calibri" panose="020F0502020204030204"/>
              <a:cs typeface="Calibri" panose="020F0502020204030204"/>
            </a:endParaRPr>
          </a:p>
          <a:p>
            <a:r>
              <a:rPr lang="en-US" sz="2000">
                <a:ea typeface="+mn-lt"/>
                <a:cs typeface="+mn-lt"/>
              </a:rPr>
              <a:t>What challenges may arise during implementation of AI in project management?</a:t>
            </a:r>
            <a:endParaRPr lang="en-US" sz="2000">
              <a:ea typeface="Calibri" panose="020F0502020204030204"/>
              <a:cs typeface="Calibri" panose="020F0502020204030204"/>
            </a:endParaRPr>
          </a:p>
          <a:p>
            <a:r>
              <a:rPr lang="en-US" sz="2000">
                <a:ea typeface="+mn-lt"/>
                <a:cs typeface="+mn-lt"/>
              </a:rPr>
              <a:t>What are effective strategies for adopting AI-augmented project management? </a:t>
            </a:r>
            <a:endParaRPr lang="en-US" sz="2000">
              <a:ea typeface="Calibri" panose="020F0502020204030204"/>
              <a:cs typeface="Calibri" panose="020F0502020204030204"/>
            </a:endParaRPr>
          </a:p>
          <a:p>
            <a:r>
              <a:rPr lang="en-US" sz="2000">
                <a:ea typeface="+mn-lt"/>
                <a:cs typeface="+mn-lt"/>
              </a:rPr>
              <a:t>In what ways is AI project management improving efficiency, decision making and resource allocation? </a:t>
            </a:r>
            <a:endParaRPr lang="en-US" sz="2000">
              <a:ea typeface="Calibri" panose="020F0502020204030204"/>
              <a:cs typeface="Calibri" panose="020F0502020204030204"/>
            </a:endParaRPr>
          </a:p>
          <a:p>
            <a:pPr marL="0" indent="0">
              <a:buNone/>
            </a:pPr>
            <a:endParaRPr lang="en-US" sz="2000">
              <a:ea typeface="Calibri" panose="020F0502020204030204"/>
              <a:cs typeface="Calibri" panose="020F0502020204030204"/>
            </a:endParaRPr>
          </a:p>
        </p:txBody>
      </p:sp>
    </p:spTree>
    <p:extLst>
      <p:ext uri="{BB962C8B-B14F-4D97-AF65-F5344CB8AC3E}">
        <p14:creationId xmlns:p14="http://schemas.microsoft.com/office/powerpoint/2010/main" val="424926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hand writing a word&#10;&#10;Description automatically generated">
            <a:extLst>
              <a:ext uri="{FF2B5EF4-FFF2-40B4-BE49-F238E27FC236}">
                <a16:creationId xmlns:a16="http://schemas.microsoft.com/office/drawing/2014/main" id="{611A0756-EDD6-95A3-DB8D-5F7750EB9E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2518" y="1832402"/>
            <a:ext cx="4793644" cy="3199757"/>
          </a:xfrm>
          <a:prstGeom prst="rect">
            <a:avLst/>
          </a:prstGeom>
        </p:spPr>
      </p:pic>
      <p:grpSp>
        <p:nvGrpSpPr>
          <p:cNvPr id="13" name="Group 12">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14" name="Freeform: Shape 13">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36FF5059-C6AC-6D0D-19F7-D4D594687926}"/>
              </a:ext>
            </a:extLst>
          </p:cNvPr>
          <p:cNvSpPr>
            <a:spLocks noGrp="1"/>
          </p:cNvSpPr>
          <p:nvPr>
            <p:ph idx="1"/>
          </p:nvPr>
        </p:nvSpPr>
        <p:spPr>
          <a:xfrm>
            <a:off x="6096000" y="1259149"/>
            <a:ext cx="4953000" cy="4910587"/>
          </a:xfrm>
        </p:spPr>
        <p:txBody>
          <a:bodyPr vert="horz" lIns="91440" tIns="45720" rIns="91440" bIns="45720" rtlCol="0" anchor="t">
            <a:normAutofit/>
          </a:bodyPr>
          <a:lstStyle/>
          <a:p>
            <a:pPr marL="0" indent="0">
              <a:buNone/>
            </a:pPr>
            <a:r>
              <a:rPr lang="en-US" sz="2000" dirty="0">
                <a:solidFill>
                  <a:schemeClr val="tx2"/>
                </a:solidFill>
                <a:ea typeface="+mn-lt"/>
                <a:cs typeface="+mn-lt"/>
              </a:rPr>
              <a:t>This research has four specific objectives:</a:t>
            </a:r>
            <a:endParaRPr lang="en-US" sz="2000" dirty="0">
              <a:solidFill>
                <a:schemeClr val="tx2"/>
              </a:solidFill>
              <a:ea typeface="Calibri" panose="020F0502020204030204"/>
              <a:cs typeface="Calibri" panose="020F0502020204030204"/>
            </a:endParaRPr>
          </a:p>
          <a:p>
            <a:pPr marL="0" indent="0">
              <a:buNone/>
            </a:pPr>
            <a:r>
              <a:rPr lang="en-US" sz="2000" dirty="0">
                <a:solidFill>
                  <a:schemeClr val="tx2"/>
                </a:solidFill>
                <a:ea typeface="+mn-lt"/>
                <a:cs typeface="+mn-lt"/>
              </a:rPr>
              <a:t> 1. To assess AI integration into project management. </a:t>
            </a:r>
            <a:endParaRPr lang="en-US" sz="2000" dirty="0">
              <a:solidFill>
                <a:schemeClr val="tx2"/>
              </a:solidFill>
              <a:ea typeface="Calibri" panose="020F0502020204030204"/>
              <a:cs typeface="Calibri" panose="020F0502020204030204"/>
            </a:endParaRPr>
          </a:p>
          <a:p>
            <a:pPr marL="0" indent="0">
              <a:buNone/>
            </a:pPr>
            <a:r>
              <a:rPr lang="en-US" sz="2000" dirty="0">
                <a:solidFill>
                  <a:schemeClr val="tx2"/>
                </a:solidFill>
                <a:ea typeface="+mn-lt"/>
                <a:cs typeface="+mn-lt"/>
              </a:rPr>
              <a:t>2.  To identify implementation challenges. </a:t>
            </a:r>
            <a:endParaRPr lang="en-US" sz="2000" dirty="0">
              <a:solidFill>
                <a:schemeClr val="tx2"/>
              </a:solidFill>
              <a:ea typeface="Calibri" panose="020F0502020204030204"/>
              <a:cs typeface="Calibri" panose="020F0502020204030204"/>
            </a:endParaRPr>
          </a:p>
          <a:p>
            <a:pPr marL="0" indent="0">
              <a:buNone/>
            </a:pPr>
            <a:r>
              <a:rPr lang="en-US" sz="2000" dirty="0">
                <a:solidFill>
                  <a:schemeClr val="tx2"/>
                </a:solidFill>
                <a:ea typeface="+mn-lt"/>
                <a:cs typeface="+mn-lt"/>
              </a:rPr>
              <a:t>3 To analyze effective project management practices strategies </a:t>
            </a:r>
            <a:endParaRPr lang="en-US" sz="2000" dirty="0">
              <a:solidFill>
                <a:schemeClr val="tx2"/>
              </a:solidFill>
              <a:ea typeface="Calibri" panose="020F0502020204030204"/>
              <a:cs typeface="Calibri" panose="020F0502020204030204"/>
            </a:endParaRPr>
          </a:p>
          <a:p>
            <a:pPr marL="0" indent="0">
              <a:buNone/>
            </a:pPr>
            <a:r>
              <a:rPr lang="en-US" sz="2000" dirty="0">
                <a:solidFill>
                  <a:schemeClr val="tx2"/>
                </a:solidFill>
                <a:ea typeface="+mn-lt"/>
                <a:cs typeface="+mn-lt"/>
              </a:rPr>
              <a:t>4. To evaluate AI's impact on efficiency</a:t>
            </a:r>
            <a:endParaRPr lang="en-US" sz="2000" dirty="0">
              <a:solidFill>
                <a:schemeClr val="tx2"/>
              </a:solidFill>
              <a:ea typeface="Calibri" panose="020F0502020204030204"/>
              <a:cs typeface="Calibri" panose="020F0502020204030204"/>
            </a:endParaRPr>
          </a:p>
          <a:p>
            <a:pPr marL="0" indent="0">
              <a:buNone/>
            </a:pPr>
            <a:r>
              <a:rPr lang="en-US" sz="2000" dirty="0">
                <a:solidFill>
                  <a:schemeClr val="tx2"/>
                </a:solidFill>
                <a:ea typeface="+mn-lt"/>
                <a:cs typeface="+mn-lt"/>
              </a:rPr>
              <a:t>These guides serve to systematically organize and inform our research. They bring new perspectives.</a:t>
            </a:r>
            <a:endParaRPr lang="en-US" sz="2000" dirty="0">
              <a:solidFill>
                <a:schemeClr val="tx2"/>
              </a:solidFill>
              <a:ea typeface="Calibri" panose="020F0502020204030204"/>
              <a:cs typeface="Calibri" panose="020F0502020204030204"/>
            </a:endParaRPr>
          </a:p>
          <a:p>
            <a:pPr marL="0" indent="0">
              <a:buNone/>
            </a:pPr>
            <a:endParaRPr lang="en-US" sz="2000" dirty="0">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422070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C4CF-C663-F468-107D-C964A250A88B}"/>
              </a:ext>
            </a:extLst>
          </p:cNvPr>
          <p:cNvSpPr>
            <a:spLocks noGrp="1"/>
          </p:cNvSpPr>
          <p:nvPr>
            <p:ph type="title"/>
          </p:nvPr>
        </p:nvSpPr>
        <p:spPr/>
        <p:txBody>
          <a:bodyPr/>
          <a:lstStyle/>
          <a:p>
            <a:r>
              <a:rPr lang="en-US" sz="3600" b="1">
                <a:latin typeface="Calibri"/>
                <a:ea typeface="Calibri"/>
                <a:cs typeface="Calibri"/>
              </a:rPr>
              <a:t>Research Approach </a:t>
            </a:r>
            <a:endParaRPr lang="en-US" sz="3600" b="1">
              <a:ea typeface="Calibri Light"/>
              <a:cs typeface="Calibri Light"/>
            </a:endParaRPr>
          </a:p>
        </p:txBody>
      </p:sp>
      <p:graphicFrame>
        <p:nvGraphicFramePr>
          <p:cNvPr id="5" name="Content Placeholder 2">
            <a:extLst>
              <a:ext uri="{FF2B5EF4-FFF2-40B4-BE49-F238E27FC236}">
                <a16:creationId xmlns:a16="http://schemas.microsoft.com/office/drawing/2014/main" id="{E62F37BC-F68D-8E2F-58A4-1D6C1E7A2A5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66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E7BD15-E2C2-4260-6959-780B4AEA4D63}"/>
              </a:ext>
            </a:extLst>
          </p:cNvPr>
          <p:cNvSpPr>
            <a:spLocks noGrp="1"/>
          </p:cNvSpPr>
          <p:nvPr>
            <p:ph type="title"/>
          </p:nvPr>
        </p:nvSpPr>
        <p:spPr>
          <a:xfrm>
            <a:off x="838201" y="365125"/>
            <a:ext cx="6559655" cy="1807305"/>
          </a:xfrm>
        </p:spPr>
        <p:txBody>
          <a:bodyPr>
            <a:normAutofit/>
          </a:bodyPr>
          <a:lstStyle/>
          <a:p>
            <a:r>
              <a:rPr lang="en-US" b="1">
                <a:latin typeface="Calibri"/>
                <a:ea typeface="Calibri"/>
                <a:cs typeface="Calibri"/>
              </a:rPr>
              <a:t>Research Design </a:t>
            </a:r>
            <a:endParaRPr lang="en-US" b="1">
              <a:ea typeface="Calibri Light"/>
              <a:cs typeface="Calibri Light"/>
            </a:endParaRPr>
          </a:p>
        </p:txBody>
      </p:sp>
      <p:sp>
        <p:nvSpPr>
          <p:cNvPr id="3" name="Content Placeholder 2">
            <a:extLst>
              <a:ext uri="{FF2B5EF4-FFF2-40B4-BE49-F238E27FC236}">
                <a16:creationId xmlns:a16="http://schemas.microsoft.com/office/drawing/2014/main" id="{E903AE29-C032-0B1C-6B55-13293D50ACEB}"/>
              </a:ext>
            </a:extLst>
          </p:cNvPr>
          <p:cNvSpPr>
            <a:spLocks noGrp="1"/>
          </p:cNvSpPr>
          <p:nvPr>
            <p:ph idx="1"/>
          </p:nvPr>
        </p:nvSpPr>
        <p:spPr>
          <a:xfrm>
            <a:off x="838200" y="2333297"/>
            <a:ext cx="6229885" cy="3843666"/>
          </a:xfrm>
        </p:spPr>
        <p:txBody>
          <a:bodyPr vert="horz" lIns="91440" tIns="45720" rIns="91440" bIns="45720" rtlCol="0">
            <a:normAutofit/>
          </a:bodyPr>
          <a:lstStyle/>
          <a:p>
            <a:r>
              <a:rPr lang="en-US" sz="2000">
                <a:ea typeface="+mn-lt"/>
                <a:cs typeface="+mn-lt"/>
              </a:rPr>
              <a:t>This research utilizes a case study design for in-depth exploration of AI in project management.</a:t>
            </a:r>
            <a:endParaRPr lang="en-US" sz="2000">
              <a:ea typeface="Calibri" panose="020F0502020204030204"/>
              <a:cs typeface="Calibri" panose="020F0502020204030204"/>
            </a:endParaRPr>
          </a:p>
          <a:p>
            <a:r>
              <a:rPr lang="en-US" sz="2000">
                <a:ea typeface="+mn-lt"/>
                <a:cs typeface="+mn-lt"/>
              </a:rPr>
              <a:t>It examines practical AI applications, challenges and strategies; utilizes interviews and secondary sources analysis;</a:t>
            </a:r>
            <a:endParaRPr lang="en-US" sz="2000"/>
          </a:p>
          <a:p>
            <a:r>
              <a:rPr lang="en-US" sz="2000">
                <a:ea typeface="+mn-lt"/>
                <a:cs typeface="+mn-lt"/>
              </a:rPr>
              <a:t>The research will provide invaluable insights for both theory and practice by concentrating on specific cases.</a:t>
            </a:r>
            <a:endParaRPr lang="en-US" sz="2000"/>
          </a:p>
          <a:p>
            <a:endParaRPr lang="en-US" sz="2000">
              <a:ea typeface="Calibri"/>
              <a:cs typeface="Calibri"/>
            </a:endParaRPr>
          </a:p>
        </p:txBody>
      </p:sp>
      <p:pic>
        <p:nvPicPr>
          <p:cNvPr id="4" name="Picture 3" descr="A person shaking hands with a robot&#10;&#10;Description automatically generated">
            <a:extLst>
              <a:ext uri="{FF2B5EF4-FFF2-40B4-BE49-F238E27FC236}">
                <a16:creationId xmlns:a16="http://schemas.microsoft.com/office/drawing/2014/main" id="{E10DB60A-6A08-767E-817D-9CD959748B9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3054"/>
          <a:stretch/>
        </p:blipFill>
        <p:spPr>
          <a:xfrm>
            <a:off x="7925743" y="10"/>
            <a:ext cx="426625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605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153D-8178-7177-1435-A738BCD146C9}"/>
              </a:ext>
            </a:extLst>
          </p:cNvPr>
          <p:cNvSpPr>
            <a:spLocks noGrp="1"/>
          </p:cNvSpPr>
          <p:nvPr>
            <p:ph type="title"/>
          </p:nvPr>
        </p:nvSpPr>
        <p:spPr>
          <a:xfrm>
            <a:off x="876692" y="741391"/>
            <a:ext cx="5479719" cy="1616203"/>
          </a:xfrm>
        </p:spPr>
        <p:txBody>
          <a:bodyPr anchor="b">
            <a:normAutofit/>
          </a:bodyPr>
          <a:lstStyle/>
          <a:p>
            <a:r>
              <a:rPr lang="en-US" sz="3200" b="1">
                <a:latin typeface="Calibri"/>
                <a:ea typeface="Calibri"/>
                <a:cs typeface="Calibri"/>
              </a:rPr>
              <a:t>Data Collection</a:t>
            </a:r>
            <a:endParaRPr lang="en-US" sz="3200" b="1">
              <a:ea typeface="Calibri Light"/>
              <a:cs typeface="Calibri Light"/>
            </a:endParaRPr>
          </a:p>
        </p:txBody>
      </p:sp>
      <p:sp>
        <p:nvSpPr>
          <p:cNvPr id="3" name="Content Placeholder 2">
            <a:extLst>
              <a:ext uri="{FF2B5EF4-FFF2-40B4-BE49-F238E27FC236}">
                <a16:creationId xmlns:a16="http://schemas.microsoft.com/office/drawing/2014/main" id="{DF58D9F7-748A-B483-FB81-228FC7ACA814}"/>
              </a:ext>
            </a:extLst>
          </p:cNvPr>
          <p:cNvSpPr>
            <a:spLocks noGrp="1"/>
          </p:cNvSpPr>
          <p:nvPr>
            <p:ph idx="1"/>
          </p:nvPr>
        </p:nvSpPr>
        <p:spPr>
          <a:xfrm>
            <a:off x="876692" y="2533476"/>
            <a:ext cx="6716171" cy="3447832"/>
          </a:xfrm>
        </p:spPr>
        <p:txBody>
          <a:bodyPr vert="horz" lIns="91440" tIns="45720" rIns="91440" bIns="45720" rtlCol="0" anchor="t">
            <a:normAutofit/>
          </a:bodyPr>
          <a:lstStyle/>
          <a:p>
            <a:r>
              <a:rPr lang="en-US" sz="1900">
                <a:ea typeface="+mn-lt"/>
                <a:cs typeface="+mn-lt"/>
              </a:rPr>
              <a:t>This research employs various data collection methods.</a:t>
            </a:r>
            <a:endParaRPr lang="en-US" sz="1900">
              <a:ea typeface="Calibri" panose="020F0502020204030204"/>
              <a:cs typeface="Calibri" panose="020F0502020204030204"/>
            </a:endParaRPr>
          </a:p>
          <a:p>
            <a:r>
              <a:rPr lang="en-US" sz="1900">
                <a:ea typeface="+mn-lt"/>
                <a:cs typeface="+mn-lt"/>
              </a:rPr>
              <a:t>Interviews will include experts to gain first-hand insights on AI integration into project management. </a:t>
            </a:r>
          </a:p>
          <a:p>
            <a:r>
              <a:rPr lang="en-US" sz="1900">
                <a:ea typeface="+mn-lt"/>
                <a:cs typeface="+mn-lt"/>
              </a:rPr>
              <a:t>These will also include surveys aimed at collecting quantitative data from a broader professional sample. </a:t>
            </a:r>
            <a:endParaRPr lang="en-US" sz="1900"/>
          </a:p>
          <a:p>
            <a:r>
              <a:rPr lang="en-US" sz="1900">
                <a:ea typeface="+mn-lt"/>
                <a:cs typeface="+mn-lt"/>
              </a:rPr>
              <a:t>Furthermore, secondary sources like academic articles and case studies provide relevant context.</a:t>
            </a:r>
            <a:endParaRPr lang="en-US" sz="1900"/>
          </a:p>
          <a:p>
            <a:endParaRPr lang="en-US" sz="1900">
              <a:ea typeface="Calibri"/>
              <a:cs typeface="Calibri"/>
            </a:endParaRPr>
          </a:p>
        </p:txBody>
      </p:sp>
      <p:pic>
        <p:nvPicPr>
          <p:cNvPr id="4" name="Picture 3" descr="A yellow sticky note next to a computer and glasses&#10;&#10;Description automatically generated">
            <a:extLst>
              <a:ext uri="{FF2B5EF4-FFF2-40B4-BE49-F238E27FC236}">
                <a16:creationId xmlns:a16="http://schemas.microsoft.com/office/drawing/2014/main" id="{4D7396F8-761F-5FA3-C306-CD7F206A7A3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0120" r="21980" b="-1"/>
          <a:stretch/>
        </p:blipFill>
        <p:spPr>
          <a:xfrm>
            <a:off x="8449755" y="445708"/>
            <a:ext cx="3742244" cy="6412292"/>
          </a:xfrm>
          <a:prstGeom prst="rect">
            <a:avLst/>
          </a:prstGeom>
        </p:spPr>
      </p:pic>
      <p:grpSp>
        <p:nvGrpSpPr>
          <p:cNvPr id="10" name="Group 9">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30F1ABB-A40C-FD1F-96F8-D9517C225437}"/>
              </a:ext>
            </a:extLst>
          </p:cNvPr>
          <p:cNvSpPr txBox="1"/>
          <p:nvPr/>
        </p:nvSpPr>
        <p:spPr>
          <a:xfrm>
            <a:off x="9870531"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456148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2595</Words>
  <Application>Microsoft Macintosh PowerPoint</Application>
  <PresentationFormat>Widescreen</PresentationFormat>
  <Paragraphs>115</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Leveraging Artificial Intelligence for Predictive Project Management</vt:lpstr>
      <vt:lpstr>Background </vt:lpstr>
      <vt:lpstr>Problem Statement</vt:lpstr>
      <vt:lpstr>Goal of this Research </vt:lpstr>
      <vt:lpstr>Research Questions </vt:lpstr>
      <vt:lpstr>PowerPoint Presentation</vt:lpstr>
      <vt:lpstr>Research Approach </vt:lpstr>
      <vt:lpstr>Research Design </vt:lpstr>
      <vt:lpstr>Data Collection</vt:lpstr>
      <vt:lpstr>Data Sources  </vt:lpstr>
      <vt:lpstr>Research Population </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Artificial Intelligence for Predictive Project Management</dc:title>
  <dc:subject/>
  <dc:creator/>
  <cp:keywords/>
  <dc:description/>
  <cp:lastModifiedBy>Nataliia Korobkova</cp:lastModifiedBy>
  <cp:revision>2</cp:revision>
  <dcterms:created xsi:type="dcterms:W3CDTF">2023-10-01T00:16:18Z</dcterms:created>
  <dcterms:modified xsi:type="dcterms:W3CDTF">2023-10-19T14:06:28Z</dcterms:modified>
  <cp:category/>
  <cp:contentStatus/>
  <dc:language/>
  <cp:version/>
</cp:coreProperties>
</file>